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23"/>
  </p:notesMasterIdLst>
  <p:sldIdLst>
    <p:sldId id="256" r:id="rId5"/>
    <p:sldId id="274" r:id="rId6"/>
    <p:sldId id="258" r:id="rId7"/>
    <p:sldId id="273" r:id="rId8"/>
    <p:sldId id="272" r:id="rId9"/>
    <p:sldId id="265" r:id="rId10"/>
    <p:sldId id="266" r:id="rId11"/>
    <p:sldId id="267" r:id="rId12"/>
    <p:sldId id="268" r:id="rId13"/>
    <p:sldId id="275" r:id="rId14"/>
    <p:sldId id="264" r:id="rId15"/>
    <p:sldId id="263" r:id="rId16"/>
    <p:sldId id="270" r:id="rId17"/>
    <p:sldId id="261" r:id="rId18"/>
    <p:sldId id="280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61A"/>
    <a:srgbClr val="9700B0"/>
    <a:srgbClr val="A8D3DD"/>
    <a:srgbClr val="00212E"/>
    <a:srgbClr val="EAB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4AD8F3-576A-4CC7-9A76-7C421064A67B}" v="59" dt="2022-05-18T06:41:24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160" autoAdjust="0"/>
  </p:normalViewPr>
  <p:slideViewPr>
    <p:cSldViewPr snapToGrid="0">
      <p:cViewPr varScale="1">
        <p:scale>
          <a:sx n="98" d="100"/>
          <a:sy n="98" d="100"/>
        </p:scale>
        <p:origin x="90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A86F-413A-4419-BF60-7D38EF9BBC27}" type="datetimeFigureOut">
              <a:rPr lang="fi-FI" smtClean="0"/>
              <a:t>18.5.2022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E57FD-BB08-469E-B88C-269A61FA0D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160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E57FD-BB08-469E-B88C-269A61FA0DC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7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4935" y="1747124"/>
            <a:ext cx="4886738" cy="2387600"/>
          </a:xfrm>
        </p:spPr>
        <p:txBody>
          <a:bodyPr anchor="b"/>
          <a:lstStyle>
            <a:lvl1pPr algn="l">
              <a:defRPr sz="6000" b="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84935" y="4226799"/>
            <a:ext cx="488673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12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626487"/>
            <a:ext cx="2474835" cy="716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886392-8660-4EAF-A6DA-F6F879DE47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20843"/>
            <a:ext cx="5775325" cy="623889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54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18915"/>
            <a:ext cx="10260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1879415"/>
            <a:ext cx="10260000" cy="37191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5D17C-C229-4A55-A554-5605827E0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418915"/>
            <a:ext cx="2381715" cy="60345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358283" y="418915"/>
            <a:ext cx="7214217" cy="60345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5B46F9-27CF-4F52-9DDB-E8225469A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89736" y="120025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3582" y="739758"/>
            <a:ext cx="10260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53582" y="2200258"/>
            <a:ext cx="10260000" cy="336604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592793-A5C2-4C4D-B80F-715FD96E6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1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MK 1 Otsikko ja sisältö oikeall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5287" y="686339"/>
            <a:ext cx="535125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6305287" y="2188735"/>
            <a:ext cx="5351254" cy="3386442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35F366-CB27-4601-87F8-E0FA3542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0842" y="328863"/>
            <a:ext cx="5775158" cy="62163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5BE07E-82B6-4135-A469-8ADDF3817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23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MK 2 Otsikko ja sisältö vasemmalla kuva oik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3198" y="667567"/>
            <a:ext cx="512410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583198" y="2169963"/>
            <a:ext cx="5124107" cy="3369703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2107D0-8658-4288-A7E7-FF16D78264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28863"/>
            <a:ext cx="5767388" cy="62245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0EE9FE-FF31-46EB-A6BE-862DCF525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7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6000" y="1246874"/>
            <a:ext cx="102600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6000" y="4126599"/>
            <a:ext cx="10260000" cy="14219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36E8E-5DBC-4652-BE4E-FBE568443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6000" y="426936"/>
            <a:ext cx="10260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66000" y="1887436"/>
            <a:ext cx="5040000" cy="368774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86000" y="1887436"/>
            <a:ext cx="5040000" cy="368774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4A3DC0-C772-4597-BE99-3E6657380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6000" y="434957"/>
            <a:ext cx="10260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6001" y="1828799"/>
            <a:ext cx="5040000" cy="746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966000" y="2574907"/>
            <a:ext cx="5040000" cy="3018025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85999" y="1828799"/>
            <a:ext cx="5040001" cy="746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86000" y="2574907"/>
            <a:ext cx="5040000" cy="3018025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4836E-74FD-492A-B2E6-7DB4CAEE3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6000" y="523189"/>
            <a:ext cx="10260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9CE37-CE24-45A4-8B9C-BDB3C6619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3033DA-3D64-48B2-8BC1-6CC977F1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5" y="5701236"/>
            <a:ext cx="2474835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260000" cy="3719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DAD551-1850-4C11-8D4B-BD0A22337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5" r:id="rId10"/>
    <p:sldLayoutId id="21474836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9700B0"/>
        </a:buClr>
        <a:buFont typeface="Arial" panose="020B0604020202020204" pitchFamily="34" charset="0"/>
        <a:buChar char="•"/>
        <a:defRPr sz="2800" kern="1200">
          <a:solidFill>
            <a:srgbClr val="00212E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700B0"/>
        </a:buClr>
        <a:buFont typeface="Arial" panose="020B0604020202020204" pitchFamily="34" charset="0"/>
        <a:buChar char="•"/>
        <a:defRPr sz="2400" kern="1200">
          <a:solidFill>
            <a:srgbClr val="00212E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700B0"/>
        </a:buClr>
        <a:buFont typeface="Arial" panose="020B0604020202020204" pitchFamily="34" charset="0"/>
        <a:buChar char="•"/>
        <a:defRPr sz="2000" kern="1200">
          <a:solidFill>
            <a:srgbClr val="00212E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700B0"/>
        </a:buClr>
        <a:buFont typeface="Arial" panose="020B0604020202020204" pitchFamily="34" charset="0"/>
        <a:buChar char="•"/>
        <a:defRPr sz="1800" kern="1200">
          <a:solidFill>
            <a:srgbClr val="00212E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9700B0"/>
        </a:buClr>
        <a:buFont typeface="Arial" panose="020B0604020202020204" pitchFamily="34" charset="0"/>
        <a:buChar char="•"/>
        <a:defRPr sz="1800" kern="1200">
          <a:solidFill>
            <a:srgbClr val="00212E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lli.Niemitalo@hamk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cz4kHMEE7o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hamkuas" TargetMode="External"/><Relationship Id="rId13" Type="http://schemas.openxmlformats.org/officeDocument/2006/relationships/image" Target="../media/image32.png"/><Relationship Id="rId18" Type="http://schemas.openxmlformats.org/officeDocument/2006/relationships/hyperlink" Target="http://www.pinterest.com/hamkuas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hyperlink" Target="http://www.instagram.com/hamkstories" TargetMode="External"/><Relationship Id="rId17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hyperlink" Target="https://snapchat.com/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log.hamk.fi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hyperlink" Target="http://www.twitter.com/hamk_uas" TargetMode="External"/><Relationship Id="rId19" Type="http://schemas.openxmlformats.org/officeDocument/2006/relationships/image" Target="../media/image35.png"/><Relationship Id="rId4" Type="http://schemas.openxmlformats.org/officeDocument/2006/relationships/hyperlink" Target="http://www.linkedin.com/school/hamk-h&#228;me-university-of-applied-sciences" TargetMode="External"/><Relationship Id="rId9" Type="http://schemas.openxmlformats.org/officeDocument/2006/relationships/image" Target="../media/image30.png"/><Relationship Id="rId14" Type="http://schemas.openxmlformats.org/officeDocument/2006/relationships/hyperlink" Target="http://www.youtube.com/user/HAMKua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ieldobservatory.org/en/online-field-data/?site=qvidja" TargetMode="External"/><Relationship Id="rId4" Type="http://schemas.openxmlformats.org/officeDocument/2006/relationships/hyperlink" Target="https://fieldobservatory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äotsikko"/>
          <p:cNvSpPr>
            <a:spLocks noGrp="1"/>
          </p:cNvSpPr>
          <p:nvPr>
            <p:ph type="ctrTitle"/>
          </p:nvPr>
        </p:nvSpPr>
        <p:spPr>
          <a:xfrm>
            <a:off x="765294" y="2148025"/>
            <a:ext cx="4726126" cy="1773973"/>
          </a:xfrm>
        </p:spPr>
        <p:txBody>
          <a:bodyPr>
            <a:noAutofit/>
          </a:bodyPr>
          <a:lstStyle/>
          <a:p>
            <a:r>
              <a:rPr lang="en-US" sz="3200"/>
              <a:t>Generative adversarial networks for agricultural image generation and generative super resolution</a:t>
            </a:r>
            <a:endParaRPr lang="fi-FI" sz="320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59D29DA-0382-4897-84B7-F03BF6A73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sz="2000"/>
              <a:t>2022-05-17</a:t>
            </a:r>
          </a:p>
          <a:p>
            <a:r>
              <a:rPr lang="fi-FI" sz="2000"/>
              <a:t>Olli Niemitalo (</a:t>
            </a:r>
            <a:r>
              <a:rPr lang="fi-FI" sz="2000">
                <a:hlinkClick r:id="rId3"/>
              </a:rPr>
              <a:t>Olli.Niemitalo@hamk.fi</a:t>
            </a:r>
            <a:r>
              <a:rPr lang="fi-FI" sz="2000"/>
              <a:t>),</a:t>
            </a:r>
            <a:br>
              <a:rPr lang="fi-FI" sz="2000"/>
            </a:br>
            <a:r>
              <a:rPr lang="fi-FI" sz="2000"/>
              <a:t>Roman Tsypin</a:t>
            </a:r>
          </a:p>
          <a:p>
            <a:r>
              <a:rPr lang="fi-FI" sz="2000"/>
              <a:t>HAMK Smart </a:t>
            </a:r>
            <a:r>
              <a:rPr lang="fi-FI" sz="2000" err="1"/>
              <a:t>Research</a:t>
            </a:r>
            <a:r>
              <a:rPr lang="fi-FI" sz="2000"/>
              <a:t> </a:t>
            </a:r>
            <a:r>
              <a:rPr lang="fi-FI" sz="2000" err="1"/>
              <a:t>Unit</a:t>
            </a:r>
            <a:r>
              <a:rPr lang="fi-FI" sz="2000"/>
              <a:t>, Häme </a:t>
            </a:r>
            <a:r>
              <a:rPr lang="fi-FI" sz="2000" err="1"/>
              <a:t>University</a:t>
            </a:r>
            <a:r>
              <a:rPr lang="fi-FI" sz="2000"/>
              <a:t> of </a:t>
            </a:r>
            <a:r>
              <a:rPr lang="fi-FI" sz="2000" err="1"/>
              <a:t>Applied</a:t>
            </a:r>
            <a:r>
              <a:rPr lang="fi-FI" sz="2000"/>
              <a:t> Sciences, Finland</a:t>
            </a:r>
          </a:p>
          <a:p>
            <a:endParaRPr lang="fi-FI"/>
          </a:p>
        </p:txBody>
      </p:sp>
      <p:pic>
        <p:nvPicPr>
          <p:cNvPr id="45" name="Picture 44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6CE40DB1-B6A2-421F-AED8-22D491BF0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94" y="709270"/>
            <a:ext cx="2078916" cy="113395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0A6A68B-9B86-424B-9EDE-2E559C59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542925"/>
            <a:ext cx="57721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2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FF2B5EF4-FFF2-40B4-BE49-F238E27FC236}">
                <a16:creationId xmlns:a16="http://schemas.microsoft.com/office/drawing/2014/main" id="{77F8F166-C49E-4D82-B163-5DFD80B08F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75070" y="446775"/>
            <a:ext cx="2518326" cy="2238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12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/>
              <a:t>Toy training dataset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D21F1-4844-4F64-9498-AE626C00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09290" y="-706179"/>
            <a:ext cx="6221533" cy="82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82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0EBF6-0AE0-4287-AE2E-173F69D73430}"/>
              </a:ext>
            </a:extLst>
          </p:cNvPr>
          <p:cNvSpPr/>
          <p:nvPr/>
        </p:nvSpPr>
        <p:spPr>
          <a:xfrm>
            <a:off x="8256290" y="3511669"/>
            <a:ext cx="130037" cy="1380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5" y="446775"/>
            <a:ext cx="11536100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Least square generative adversarial network</a:t>
            </a:r>
          </a:p>
        </p:txBody>
      </p:sp>
      <p:sp>
        <p:nvSpPr>
          <p:cNvPr id="7" name="Tekstipal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10513426" cy="1428699"/>
          </a:xfrm>
        </p:spPr>
        <p:txBody>
          <a:bodyPr numCol="2">
            <a:normAutofit/>
          </a:bodyPr>
          <a:lstStyle/>
          <a:p>
            <a:r>
              <a:rPr lang="fi-FI">
                <a:latin typeface="+mn-lt"/>
              </a:rPr>
              <a:t>A machine learning method, a variant of GAN</a:t>
            </a:r>
          </a:p>
          <a:p>
            <a:pPr marL="0" indent="0">
              <a:buNone/>
            </a:pPr>
            <a:r>
              <a:rPr lang="fi-FI" sz="1700">
                <a:latin typeface="+mn-lt"/>
              </a:rPr>
              <a:t>arXiv:1406.2661 [stat.ML], arXiv:1611.04076 [cs.CV]</a:t>
            </a:r>
          </a:p>
          <a:p>
            <a:r>
              <a:rPr lang="fi-FI">
                <a:latin typeface="+mn-lt"/>
              </a:rPr>
              <a:t>Generator (G) and discriminator (D) networks compete to minimize their respective losses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314442-90BC-4BCF-894A-39FC4FD986B1}"/>
              </a:ext>
            </a:extLst>
          </p:cNvPr>
          <p:cNvSpPr/>
          <p:nvPr/>
        </p:nvSpPr>
        <p:spPr>
          <a:xfrm>
            <a:off x="6150145" y="2873962"/>
            <a:ext cx="12096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6CD593-7160-4B2B-9039-4E34B3C2D772}"/>
              </a:ext>
            </a:extLst>
          </p:cNvPr>
          <p:cNvSpPr/>
          <p:nvPr/>
        </p:nvSpPr>
        <p:spPr>
          <a:xfrm>
            <a:off x="4583819" y="278824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C87EA-6A24-4DBA-8748-EC9AC9C41A4A}"/>
              </a:ext>
            </a:extLst>
          </p:cNvPr>
          <p:cNvSpPr/>
          <p:nvPr/>
        </p:nvSpPr>
        <p:spPr>
          <a:xfrm>
            <a:off x="4660019" y="286444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A30BA-19E1-4CDD-8D3D-F4C73273F857}"/>
              </a:ext>
            </a:extLst>
          </p:cNvPr>
          <p:cNvSpPr/>
          <p:nvPr/>
        </p:nvSpPr>
        <p:spPr>
          <a:xfrm>
            <a:off x="4736219" y="294064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E97D5C3-E13F-4D1D-B7FE-FAEA0C764B9A}"/>
              </a:ext>
            </a:extLst>
          </p:cNvPr>
          <p:cNvSpPr/>
          <p:nvPr/>
        </p:nvSpPr>
        <p:spPr>
          <a:xfrm>
            <a:off x="5790751" y="3146294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879C634-E011-4EF4-ABE4-9AAD1A6497AD}"/>
              </a:ext>
            </a:extLst>
          </p:cNvPr>
          <p:cNvSpPr/>
          <p:nvPr/>
        </p:nvSpPr>
        <p:spPr>
          <a:xfrm>
            <a:off x="7359820" y="3161454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43DDFA-1968-49A6-9F63-784D043902EB}"/>
              </a:ext>
            </a:extLst>
          </p:cNvPr>
          <p:cNvSpPr/>
          <p:nvPr/>
        </p:nvSpPr>
        <p:spPr>
          <a:xfrm>
            <a:off x="5769684" y="5017085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FBAD4-EE54-4BF3-9CDB-1EA6ED20F67C}"/>
              </a:ext>
            </a:extLst>
          </p:cNvPr>
          <p:cNvSpPr/>
          <p:nvPr/>
        </p:nvSpPr>
        <p:spPr>
          <a:xfrm>
            <a:off x="6131821" y="4705122"/>
            <a:ext cx="12096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D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117890B-4E5C-4E72-AB58-1C1548556380}"/>
              </a:ext>
            </a:extLst>
          </p:cNvPr>
          <p:cNvSpPr/>
          <p:nvPr/>
        </p:nvSpPr>
        <p:spPr>
          <a:xfrm>
            <a:off x="7341496" y="501473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0301AB-9054-4B55-8A65-39A2620C59A8}"/>
              </a:ext>
            </a:extLst>
          </p:cNvPr>
          <p:cNvSpPr/>
          <p:nvPr/>
        </p:nvSpPr>
        <p:spPr>
          <a:xfrm>
            <a:off x="3226461" y="4750147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07BA1D-14B6-488B-B2B8-8F8977FE5F4D}"/>
              </a:ext>
            </a:extLst>
          </p:cNvPr>
          <p:cNvSpPr/>
          <p:nvPr/>
        </p:nvSpPr>
        <p:spPr>
          <a:xfrm>
            <a:off x="7716471" y="2864439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EB60FC-B686-491D-944D-C1B38FC2ECB3}"/>
              </a:ext>
            </a:extLst>
          </p:cNvPr>
          <p:cNvSpPr/>
          <p:nvPr/>
        </p:nvSpPr>
        <p:spPr>
          <a:xfrm>
            <a:off x="7716472" y="2873962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1)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27A5C5-876F-4E56-A393-E711436B1F43}"/>
              </a:ext>
            </a:extLst>
          </p:cNvPr>
          <p:cNvSpPr/>
          <p:nvPr/>
        </p:nvSpPr>
        <p:spPr>
          <a:xfrm>
            <a:off x="7682566" y="4731339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F822F5-0491-4E6D-A8D2-A41BDA041784}"/>
              </a:ext>
            </a:extLst>
          </p:cNvPr>
          <p:cNvSpPr/>
          <p:nvPr/>
        </p:nvSpPr>
        <p:spPr>
          <a:xfrm>
            <a:off x="7666986" y="4721816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-1)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191CD0B-1EE9-4FF2-ABD7-2EDB55B1F507}"/>
              </a:ext>
            </a:extLst>
          </p:cNvPr>
          <p:cNvSpPr/>
          <p:nvPr/>
        </p:nvSpPr>
        <p:spPr>
          <a:xfrm>
            <a:off x="8401908" y="4078915"/>
            <a:ext cx="61530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5F5F252-D1BB-439A-8437-DC847A50F20B}"/>
              </a:ext>
            </a:extLst>
          </p:cNvPr>
          <p:cNvSpPr/>
          <p:nvPr/>
        </p:nvSpPr>
        <p:spPr>
          <a:xfrm>
            <a:off x="8081434" y="3967331"/>
            <a:ext cx="495330" cy="4690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D2C1DE6A-0D89-48B1-A600-C48403913EEB}"/>
              </a:ext>
            </a:extLst>
          </p:cNvPr>
          <p:cNvSpPr/>
          <p:nvPr/>
        </p:nvSpPr>
        <p:spPr>
          <a:xfrm>
            <a:off x="2879299" y="5020222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47DB258-E3C5-434A-BBF8-D6D4BB2C04F7}"/>
              </a:ext>
            </a:extLst>
          </p:cNvPr>
          <p:cNvSpPr/>
          <p:nvPr/>
        </p:nvSpPr>
        <p:spPr>
          <a:xfrm>
            <a:off x="7389515" y="5140445"/>
            <a:ext cx="138440" cy="896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B9A4A970-8623-4E50-8DE8-B754A3F998A9}"/>
              </a:ext>
            </a:extLst>
          </p:cNvPr>
          <p:cNvSpPr/>
          <p:nvPr/>
        </p:nvSpPr>
        <p:spPr>
          <a:xfrm>
            <a:off x="7389514" y="5890179"/>
            <a:ext cx="305881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BA09FB75-1466-4022-99C8-96FF7CB3D042}"/>
              </a:ext>
            </a:extLst>
          </p:cNvPr>
          <p:cNvSpPr/>
          <p:nvPr/>
        </p:nvSpPr>
        <p:spPr>
          <a:xfrm>
            <a:off x="8620755" y="5893047"/>
            <a:ext cx="61530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8047E2C-9CD5-41F3-BCDE-10D166919B5F}"/>
              </a:ext>
            </a:extLst>
          </p:cNvPr>
          <p:cNvSpPr/>
          <p:nvPr/>
        </p:nvSpPr>
        <p:spPr>
          <a:xfrm>
            <a:off x="7700890" y="5620717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C2B82E7-514C-4C33-B588-214EE169DA74}"/>
              </a:ext>
            </a:extLst>
          </p:cNvPr>
          <p:cNvSpPr/>
          <p:nvPr/>
        </p:nvSpPr>
        <p:spPr>
          <a:xfrm>
            <a:off x="7685310" y="5611194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1)</a:t>
            </a:r>
          </a:p>
        </p:txBody>
      </p:sp>
      <p:sp>
        <p:nvSpPr>
          <p:cNvPr id="66" name="Subtitle 7">
            <a:extLst>
              <a:ext uri="{FF2B5EF4-FFF2-40B4-BE49-F238E27FC236}">
                <a16:creationId xmlns:a16="http://schemas.microsoft.com/office/drawing/2014/main" id="{75B46DAC-85D1-4A6C-84CE-71562DC3EB49}"/>
              </a:ext>
            </a:extLst>
          </p:cNvPr>
          <p:cNvSpPr txBox="1">
            <a:spLocks/>
          </p:cNvSpPr>
          <p:nvPr/>
        </p:nvSpPr>
        <p:spPr>
          <a:xfrm>
            <a:off x="9250497" y="5681915"/>
            <a:ext cx="2450786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/>
              <a:t>Generator loss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567B9E7-531C-4F81-A1A4-AD871717A847}"/>
              </a:ext>
            </a:extLst>
          </p:cNvPr>
          <p:cNvSpPr/>
          <p:nvPr/>
        </p:nvSpPr>
        <p:spPr>
          <a:xfrm>
            <a:off x="1656031" y="46263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A830605-014D-41FF-A252-ADDDD26AEC7B}"/>
              </a:ext>
            </a:extLst>
          </p:cNvPr>
          <p:cNvSpPr/>
          <p:nvPr/>
        </p:nvSpPr>
        <p:spPr>
          <a:xfrm>
            <a:off x="1732231" y="47025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38618D-7F7E-472B-B914-74B3541E4771}"/>
              </a:ext>
            </a:extLst>
          </p:cNvPr>
          <p:cNvSpPr/>
          <p:nvPr/>
        </p:nvSpPr>
        <p:spPr>
          <a:xfrm>
            <a:off x="1808431" y="47787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70" name="Subtitle 7">
            <a:extLst>
              <a:ext uri="{FF2B5EF4-FFF2-40B4-BE49-F238E27FC236}">
                <a16:creationId xmlns:a16="http://schemas.microsoft.com/office/drawing/2014/main" id="{1BE1F769-9969-4C92-9430-5620FF6CB56B}"/>
              </a:ext>
            </a:extLst>
          </p:cNvPr>
          <p:cNvSpPr txBox="1">
            <a:spLocks/>
          </p:cNvSpPr>
          <p:nvPr/>
        </p:nvSpPr>
        <p:spPr>
          <a:xfrm>
            <a:off x="9078239" y="3862360"/>
            <a:ext cx="2780386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/>
              <a:t>Discriminator loss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58890-89FA-4C14-974E-08B6A39DD8E9}"/>
              </a:ext>
            </a:extLst>
          </p:cNvPr>
          <p:cNvSpPr/>
          <p:nvPr/>
        </p:nvSpPr>
        <p:spPr>
          <a:xfrm>
            <a:off x="4564985" y="466821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B0FC61-B5A4-4DB7-BD61-2F0FAD4FBA7B}"/>
              </a:ext>
            </a:extLst>
          </p:cNvPr>
          <p:cNvSpPr/>
          <p:nvPr/>
        </p:nvSpPr>
        <p:spPr>
          <a:xfrm>
            <a:off x="4641185" y="474441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CD420C-C179-43F6-9CE4-2EC83FC42D99}"/>
              </a:ext>
            </a:extLst>
          </p:cNvPr>
          <p:cNvSpPr/>
          <p:nvPr/>
        </p:nvSpPr>
        <p:spPr>
          <a:xfrm>
            <a:off x="4717385" y="482061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FF45111E-3662-4D6B-B172-2E0AB27BEA16}"/>
              </a:ext>
            </a:extLst>
          </p:cNvPr>
          <p:cNvSpPr/>
          <p:nvPr/>
        </p:nvSpPr>
        <p:spPr>
          <a:xfrm>
            <a:off x="4283853" y="501473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DD475F-86C2-4514-BB00-9B4659ED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07" y="3798852"/>
            <a:ext cx="122978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0443089-8461-4B01-AC97-56450614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88" y="3405219"/>
            <a:ext cx="1210819" cy="12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4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36965B62-A767-4DA2-B174-854E382D7E45}"/>
              </a:ext>
            </a:extLst>
          </p:cNvPr>
          <p:cNvSpPr/>
          <p:nvPr/>
        </p:nvSpPr>
        <p:spPr>
          <a:xfrm>
            <a:off x="5259658" y="4285616"/>
            <a:ext cx="773404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0FE216BE-6062-4F4F-8B2A-347F51525CC2}"/>
              </a:ext>
            </a:extLst>
          </p:cNvPr>
          <p:cNvSpPr/>
          <p:nvPr/>
        </p:nvSpPr>
        <p:spPr>
          <a:xfrm rot="10800000">
            <a:off x="6547788" y="4292223"/>
            <a:ext cx="1057274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01A505FB-00D4-45E0-8DB3-5209CA30F058}"/>
              </a:ext>
            </a:extLst>
          </p:cNvPr>
          <p:cNvSpPr/>
          <p:nvPr/>
        </p:nvSpPr>
        <p:spPr>
          <a:xfrm rot="5400000">
            <a:off x="6131251" y="4646743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5279D5A2-5494-4658-9CC2-E10FFC931F42}"/>
              </a:ext>
            </a:extLst>
          </p:cNvPr>
          <p:cNvSpPr/>
          <p:nvPr/>
        </p:nvSpPr>
        <p:spPr>
          <a:xfrm>
            <a:off x="3067365" y="4293982"/>
            <a:ext cx="1004013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018602-D0AD-4AC5-8573-AF2EF7352416}"/>
              </a:ext>
            </a:extLst>
          </p:cNvPr>
          <p:cNvSpPr/>
          <p:nvPr/>
        </p:nvSpPr>
        <p:spPr>
          <a:xfrm>
            <a:off x="9334264" y="1710704"/>
            <a:ext cx="130037" cy="1380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351573-E8DA-4B02-B1CA-0ABDF293FCA6}"/>
              </a:ext>
            </a:extLst>
          </p:cNvPr>
          <p:cNvSpPr/>
          <p:nvPr/>
        </p:nvSpPr>
        <p:spPr>
          <a:xfrm>
            <a:off x="8785332" y="1522709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47CE2CD8-DB63-45A8-9C48-6D40FB605572}"/>
              </a:ext>
            </a:extLst>
          </p:cNvPr>
          <p:cNvSpPr/>
          <p:nvPr/>
        </p:nvSpPr>
        <p:spPr>
          <a:xfrm rot="5400000">
            <a:off x="3574832" y="2808023"/>
            <a:ext cx="2164945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42360B-8A43-4B16-BD26-89E2B3D118E8}"/>
              </a:ext>
            </a:extLst>
          </p:cNvPr>
          <p:cNvSpPr/>
          <p:nvPr/>
        </p:nvSpPr>
        <p:spPr>
          <a:xfrm>
            <a:off x="4423929" y="3178130"/>
            <a:ext cx="623434" cy="165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65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9D6C65-6D67-49D2-9D36-BEC3148EDA3A}"/>
              </a:ext>
            </a:extLst>
          </p:cNvPr>
          <p:cNvSpPr/>
          <p:nvPr/>
        </p:nvSpPr>
        <p:spPr>
          <a:xfrm>
            <a:off x="5661793" y="142690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FF5385B-700B-4C96-8E42-B6016C3C4B57}"/>
              </a:ext>
            </a:extLst>
          </p:cNvPr>
          <p:cNvSpPr/>
          <p:nvPr/>
        </p:nvSpPr>
        <p:spPr>
          <a:xfrm rot="16200000">
            <a:off x="3657040" y="918651"/>
            <a:ext cx="122485" cy="19120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Our super-resolution GAN training setup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862B17-A3BC-4EE8-8A5C-6DECF97625DB}"/>
              </a:ext>
            </a:extLst>
          </p:cNvPr>
          <p:cNvSpPr/>
          <p:nvPr/>
        </p:nvSpPr>
        <p:spPr>
          <a:xfrm>
            <a:off x="7228119" y="1512631"/>
            <a:ext cx="12096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5620DC-349A-4844-B6F7-80AD411A0E6E}"/>
              </a:ext>
            </a:extLst>
          </p:cNvPr>
          <p:cNvSpPr/>
          <p:nvPr/>
        </p:nvSpPr>
        <p:spPr>
          <a:xfrm>
            <a:off x="5737993" y="150310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46D4F42-3AB2-44BE-9EA4-147008B2319F}"/>
              </a:ext>
            </a:extLst>
          </p:cNvPr>
          <p:cNvSpPr/>
          <p:nvPr/>
        </p:nvSpPr>
        <p:spPr>
          <a:xfrm>
            <a:off x="5814193" y="1579309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92620437-DA25-4AC5-BA3F-8E8913E48441}"/>
              </a:ext>
            </a:extLst>
          </p:cNvPr>
          <p:cNvSpPr/>
          <p:nvPr/>
        </p:nvSpPr>
        <p:spPr>
          <a:xfrm>
            <a:off x="6868725" y="1784963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E099997-B09A-4DAB-B79D-40D0E7180F7D}"/>
              </a:ext>
            </a:extLst>
          </p:cNvPr>
          <p:cNvSpPr/>
          <p:nvPr/>
        </p:nvSpPr>
        <p:spPr>
          <a:xfrm>
            <a:off x="8437794" y="1800123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675BEFF-BA7F-4787-A6C7-789596C27687}"/>
              </a:ext>
            </a:extLst>
          </p:cNvPr>
          <p:cNvSpPr/>
          <p:nvPr/>
        </p:nvSpPr>
        <p:spPr>
          <a:xfrm>
            <a:off x="6866492" y="314019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0C646C1-0DE2-47A8-8B80-F4E04843114C}"/>
              </a:ext>
            </a:extLst>
          </p:cNvPr>
          <p:cNvSpPr/>
          <p:nvPr/>
        </p:nvSpPr>
        <p:spPr>
          <a:xfrm>
            <a:off x="7228629" y="2828227"/>
            <a:ext cx="12096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D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0F1DABF-D33F-4E47-B773-822EF4F5CFE2}"/>
              </a:ext>
            </a:extLst>
          </p:cNvPr>
          <p:cNvSpPr/>
          <p:nvPr/>
        </p:nvSpPr>
        <p:spPr>
          <a:xfrm>
            <a:off x="2249710" y="2867254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1ECDAAC-A9C4-4DB0-9CB5-4E0A4494956F}"/>
              </a:ext>
            </a:extLst>
          </p:cNvPr>
          <p:cNvSpPr/>
          <p:nvPr/>
        </p:nvSpPr>
        <p:spPr>
          <a:xfrm>
            <a:off x="4071378" y="4013465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02DBBF0-6B22-426C-9C80-63ACE73953C3}"/>
              </a:ext>
            </a:extLst>
          </p:cNvPr>
          <p:cNvSpPr/>
          <p:nvPr/>
        </p:nvSpPr>
        <p:spPr>
          <a:xfrm>
            <a:off x="8794446" y="1512631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1)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04C9C6A-778C-45F7-87F8-C486FF16005F}"/>
              </a:ext>
            </a:extLst>
          </p:cNvPr>
          <p:cNvSpPr/>
          <p:nvPr/>
        </p:nvSpPr>
        <p:spPr>
          <a:xfrm>
            <a:off x="8792203" y="2843420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CBDEAA3-8837-4861-BB46-571D656D5EA9}"/>
              </a:ext>
            </a:extLst>
          </p:cNvPr>
          <p:cNvSpPr/>
          <p:nvPr/>
        </p:nvSpPr>
        <p:spPr>
          <a:xfrm>
            <a:off x="8776623" y="2833897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-1)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A29B9B7-0871-41E5-8DE6-BC24B91F3489}"/>
              </a:ext>
            </a:extLst>
          </p:cNvPr>
          <p:cNvSpPr/>
          <p:nvPr/>
        </p:nvSpPr>
        <p:spPr>
          <a:xfrm>
            <a:off x="9404399" y="2461741"/>
            <a:ext cx="61530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111D592-32FE-4665-9603-55624D4AF0E2}"/>
              </a:ext>
            </a:extLst>
          </p:cNvPr>
          <p:cNvSpPr/>
          <p:nvPr/>
        </p:nvSpPr>
        <p:spPr>
          <a:xfrm>
            <a:off x="6048355" y="4174029"/>
            <a:ext cx="495330" cy="4690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EC149AB0-70A5-4EC0-A669-D577A703F6FB}"/>
              </a:ext>
            </a:extLst>
          </p:cNvPr>
          <p:cNvSpPr/>
          <p:nvPr/>
        </p:nvSpPr>
        <p:spPr>
          <a:xfrm>
            <a:off x="1912664" y="3117027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861C705-35F1-4BE6-9975-A487C026A122}"/>
              </a:ext>
            </a:extLst>
          </p:cNvPr>
          <p:cNvSpPr/>
          <p:nvPr/>
        </p:nvSpPr>
        <p:spPr>
          <a:xfrm>
            <a:off x="7209795" y="4008955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78C59F5-5774-4EAF-83DA-EC4EEEEC2747}"/>
              </a:ext>
            </a:extLst>
          </p:cNvPr>
          <p:cNvSpPr/>
          <p:nvPr/>
        </p:nvSpPr>
        <p:spPr>
          <a:xfrm>
            <a:off x="7194215" y="3999432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MSE(x, 1)</a:t>
            </a:r>
          </a:p>
        </p:txBody>
      </p:sp>
      <p:sp>
        <p:nvSpPr>
          <p:cNvPr id="77" name="Subtitle 7">
            <a:extLst>
              <a:ext uri="{FF2B5EF4-FFF2-40B4-BE49-F238E27FC236}">
                <a16:creationId xmlns:a16="http://schemas.microsoft.com/office/drawing/2014/main" id="{9B1D1E96-A431-4868-ADE2-6EABD13338C4}"/>
              </a:ext>
            </a:extLst>
          </p:cNvPr>
          <p:cNvSpPr txBox="1">
            <a:spLocks/>
          </p:cNvSpPr>
          <p:nvPr/>
        </p:nvSpPr>
        <p:spPr>
          <a:xfrm>
            <a:off x="5281054" y="4809836"/>
            <a:ext cx="1947065" cy="69029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Generator loss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78CC5B7-83EE-446E-9CC3-271BA588B875}"/>
              </a:ext>
            </a:extLst>
          </p:cNvPr>
          <p:cNvSpPr/>
          <p:nvPr/>
        </p:nvSpPr>
        <p:spPr>
          <a:xfrm>
            <a:off x="689396" y="272313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D03E244-6A5C-4A39-90A5-2EB594D24071}"/>
              </a:ext>
            </a:extLst>
          </p:cNvPr>
          <p:cNvSpPr/>
          <p:nvPr/>
        </p:nvSpPr>
        <p:spPr>
          <a:xfrm>
            <a:off x="765596" y="279933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0C9EA6B-8F0B-43F3-B1AA-3CF678C67CD8}"/>
              </a:ext>
            </a:extLst>
          </p:cNvPr>
          <p:cNvSpPr/>
          <p:nvPr/>
        </p:nvSpPr>
        <p:spPr>
          <a:xfrm>
            <a:off x="841796" y="2875530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81" name="Subtitle 7">
            <a:extLst>
              <a:ext uri="{FF2B5EF4-FFF2-40B4-BE49-F238E27FC236}">
                <a16:creationId xmlns:a16="http://schemas.microsoft.com/office/drawing/2014/main" id="{BC16392E-0A21-46F2-A02A-748EC86AB344}"/>
              </a:ext>
            </a:extLst>
          </p:cNvPr>
          <p:cNvSpPr txBox="1">
            <a:spLocks/>
          </p:cNvSpPr>
          <p:nvPr/>
        </p:nvSpPr>
        <p:spPr>
          <a:xfrm>
            <a:off x="10013233" y="2220219"/>
            <a:ext cx="1750142" cy="719097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/>
              <a:t>Discriminator loss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D99D1B-B540-4DB3-B857-4A763739F3BF}"/>
              </a:ext>
            </a:extLst>
          </p:cNvPr>
          <p:cNvSpPr/>
          <p:nvPr/>
        </p:nvSpPr>
        <p:spPr>
          <a:xfrm>
            <a:off x="5661793" y="2791324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0FBE966-6FBE-45E4-868B-E4E3669E6A7F}"/>
              </a:ext>
            </a:extLst>
          </p:cNvPr>
          <p:cNvSpPr/>
          <p:nvPr/>
        </p:nvSpPr>
        <p:spPr>
          <a:xfrm>
            <a:off x="5737993" y="2867524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79147A3-19BF-417A-8486-CDE756A3EED9}"/>
              </a:ext>
            </a:extLst>
          </p:cNvPr>
          <p:cNvSpPr/>
          <p:nvPr/>
        </p:nvSpPr>
        <p:spPr>
          <a:xfrm>
            <a:off x="5814193" y="2943724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7C2CBB67-62E3-4090-991B-E1F72928BD51}"/>
              </a:ext>
            </a:extLst>
          </p:cNvPr>
          <p:cNvSpPr/>
          <p:nvPr/>
        </p:nvSpPr>
        <p:spPr>
          <a:xfrm>
            <a:off x="3306985" y="3135257"/>
            <a:ext cx="2412174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D27B985B-8266-4D71-ABB2-2B3168503998}"/>
              </a:ext>
            </a:extLst>
          </p:cNvPr>
          <p:cNvSpPr/>
          <p:nvPr/>
        </p:nvSpPr>
        <p:spPr>
          <a:xfrm rot="5400000">
            <a:off x="4342719" y="2215510"/>
            <a:ext cx="1380406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9038575-F2D1-4301-A7BF-FFFD8430FC51}"/>
              </a:ext>
            </a:extLst>
          </p:cNvPr>
          <p:cNvSpPr/>
          <p:nvPr/>
        </p:nvSpPr>
        <p:spPr>
          <a:xfrm>
            <a:off x="4250989" y="1489916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3BBB1CA-9EA7-4B34-A51C-02E6AEE39EF2}"/>
              </a:ext>
            </a:extLst>
          </p:cNvPr>
          <p:cNvSpPr/>
          <p:nvPr/>
        </p:nvSpPr>
        <p:spPr>
          <a:xfrm>
            <a:off x="4250989" y="1493741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low-pass</a:t>
            </a:r>
          </a:p>
          <a:p>
            <a:pPr algn="ctr"/>
            <a:r>
              <a:rPr lang="fi-FI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FF7135A0-2C3D-4511-A68C-22DD5429876C}"/>
              </a:ext>
            </a:extLst>
          </p:cNvPr>
          <p:cNvSpPr/>
          <p:nvPr/>
        </p:nvSpPr>
        <p:spPr>
          <a:xfrm rot="5400000">
            <a:off x="2258823" y="2216016"/>
            <a:ext cx="1051069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F031EBC-4921-45A7-89C8-687CD837CD10}"/>
              </a:ext>
            </a:extLst>
          </p:cNvPr>
          <p:cNvSpPr/>
          <p:nvPr/>
        </p:nvSpPr>
        <p:spPr>
          <a:xfrm>
            <a:off x="4776751" y="3028180"/>
            <a:ext cx="495330" cy="4690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19B05BFE-49E9-488D-9726-647826F8963C}"/>
              </a:ext>
            </a:extLst>
          </p:cNvPr>
          <p:cNvSpPr/>
          <p:nvPr/>
        </p:nvSpPr>
        <p:spPr>
          <a:xfrm rot="10800000">
            <a:off x="5466655" y="1765736"/>
            <a:ext cx="27378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4BFE4FA-1568-4282-B913-E3047CB204F3}"/>
              </a:ext>
            </a:extLst>
          </p:cNvPr>
          <p:cNvSpPr txBox="1"/>
          <p:nvPr/>
        </p:nvSpPr>
        <p:spPr>
          <a:xfrm>
            <a:off x="4053863" y="4231830"/>
            <a:ext cx="121517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i-FI">
                <a:solidFill>
                  <a:schemeClr val="tx1"/>
                </a:solidFill>
              </a:rPr>
              <a:t>MSE</a:t>
            </a:r>
            <a:endParaRPr lang="fi-FI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743C83B2-D572-4174-99DC-7E766E54177E}"/>
              </a:ext>
            </a:extLst>
          </p:cNvPr>
          <p:cNvSpPr/>
          <p:nvPr/>
        </p:nvSpPr>
        <p:spPr>
          <a:xfrm>
            <a:off x="2191499" y="4012144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378C6AD3-AF76-48AC-A5B2-ECFD77F1CBCD}"/>
              </a:ext>
            </a:extLst>
          </p:cNvPr>
          <p:cNvSpPr/>
          <p:nvPr/>
        </p:nvSpPr>
        <p:spPr>
          <a:xfrm rot="5400000">
            <a:off x="2625802" y="371203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F4151D7-94C6-4BE5-8414-B5A2D4111CCF}"/>
              </a:ext>
            </a:extLst>
          </p:cNvPr>
          <p:cNvSpPr/>
          <p:nvPr/>
        </p:nvSpPr>
        <p:spPr>
          <a:xfrm>
            <a:off x="2191499" y="4005535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low-pass</a:t>
            </a:r>
          </a:p>
          <a:p>
            <a:pPr algn="ctr"/>
            <a:r>
              <a:rPr lang="fi-FI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C679BE7-9127-4C71-BACC-0A29D9512625}"/>
              </a:ext>
            </a:extLst>
          </p:cNvPr>
          <p:cNvSpPr/>
          <p:nvPr/>
        </p:nvSpPr>
        <p:spPr>
          <a:xfrm>
            <a:off x="3470841" y="2990593"/>
            <a:ext cx="495330" cy="4690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DFEE1C3F-879A-4305-912C-D0F71AD22011}"/>
              </a:ext>
            </a:extLst>
          </p:cNvPr>
          <p:cNvSpPr/>
          <p:nvPr/>
        </p:nvSpPr>
        <p:spPr>
          <a:xfrm rot="16200000">
            <a:off x="3204584" y="3841332"/>
            <a:ext cx="1009225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7B6D7B55-A411-44E7-946E-E1D9D7922078}"/>
              </a:ext>
            </a:extLst>
          </p:cNvPr>
          <p:cNvSpPr/>
          <p:nvPr/>
        </p:nvSpPr>
        <p:spPr>
          <a:xfrm rot="5400000">
            <a:off x="7634918" y="3695684"/>
            <a:ext cx="380631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8" name="Arrow: Right 117">
            <a:extLst>
              <a:ext uri="{FF2B5EF4-FFF2-40B4-BE49-F238E27FC236}">
                <a16:creationId xmlns:a16="http://schemas.microsoft.com/office/drawing/2014/main" id="{6C796BA0-AD36-458D-85D4-9739569AB788}"/>
              </a:ext>
            </a:extLst>
          </p:cNvPr>
          <p:cNvSpPr/>
          <p:nvPr/>
        </p:nvSpPr>
        <p:spPr>
          <a:xfrm>
            <a:off x="8436939" y="311377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9" name="Tekstipalsta">
            <a:extLst>
              <a:ext uri="{FF2B5EF4-FFF2-40B4-BE49-F238E27FC236}">
                <a16:creationId xmlns:a16="http://schemas.microsoft.com/office/drawing/2014/main" id="{CDC3F2E2-9554-4F12-AD6A-90CCCDC6C3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19294" y="5650190"/>
            <a:ext cx="8676480" cy="865192"/>
          </a:xfrm>
        </p:spPr>
        <p:txBody>
          <a:bodyPr numCol="1">
            <a:normAutofit fontScale="70000" lnSpcReduction="20000"/>
          </a:bodyPr>
          <a:lstStyle/>
          <a:p>
            <a:r>
              <a:rPr lang="fi-FI">
                <a:latin typeface="+mn-lt"/>
              </a:rPr>
              <a:t>Also: additive noise, rotation and exposure augmentation of discriminator input, gradient accumulation, stochastic gradient descent with random training image selection and random cropping</a:t>
            </a:r>
          </a:p>
        </p:txBody>
      </p:sp>
      <p:sp>
        <p:nvSpPr>
          <p:cNvPr id="120" name="Subtitle 7">
            <a:extLst>
              <a:ext uri="{FF2B5EF4-FFF2-40B4-BE49-F238E27FC236}">
                <a16:creationId xmlns:a16="http://schemas.microsoft.com/office/drawing/2014/main" id="{83EC14AA-8653-4983-AF81-A0289C7039C9}"/>
              </a:ext>
            </a:extLst>
          </p:cNvPr>
          <p:cNvSpPr txBox="1">
            <a:spLocks/>
          </p:cNvSpPr>
          <p:nvPr/>
        </p:nvSpPr>
        <p:spPr>
          <a:xfrm>
            <a:off x="4981516" y="3695803"/>
            <a:ext cx="1241043" cy="690297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Direct loss</a:t>
            </a:r>
          </a:p>
        </p:txBody>
      </p:sp>
    </p:spTree>
    <p:extLst>
      <p:ext uri="{BB962C8B-B14F-4D97-AF65-F5344CB8AC3E}">
        <p14:creationId xmlns:p14="http://schemas.microsoft.com/office/powerpoint/2010/main" val="4258120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A9B0EFB-24D2-4F3D-A4F5-3CA348C6D696}"/>
              </a:ext>
            </a:extLst>
          </p:cNvPr>
          <p:cNvSpPr/>
          <p:nvPr/>
        </p:nvSpPr>
        <p:spPr>
          <a:xfrm>
            <a:off x="6191251" y="2828925"/>
            <a:ext cx="5553074" cy="27508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717F0-60C1-4272-904B-9EA4D66DB07A}"/>
              </a:ext>
            </a:extLst>
          </p:cNvPr>
          <p:cNvSpPr/>
          <p:nvPr/>
        </p:nvSpPr>
        <p:spPr>
          <a:xfrm>
            <a:off x="447674" y="2828925"/>
            <a:ext cx="5553074" cy="27508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Our model design</a:t>
            </a:r>
          </a:p>
        </p:txBody>
      </p:sp>
      <p:sp>
        <p:nvSpPr>
          <p:cNvPr id="119" name="Tekstipalsta">
            <a:extLst>
              <a:ext uri="{FF2B5EF4-FFF2-40B4-BE49-F238E27FC236}">
                <a16:creationId xmlns:a16="http://schemas.microsoft.com/office/drawing/2014/main" id="{CDC3F2E2-9554-4F12-AD6A-90CCCDC6C3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2900" y="1278214"/>
            <a:ext cx="11401425" cy="1550711"/>
          </a:xfrm>
        </p:spPr>
        <p:txBody>
          <a:bodyPr numCol="1">
            <a:normAutofit fontScale="92500" lnSpcReduction="20000"/>
          </a:bodyPr>
          <a:lstStyle/>
          <a:p>
            <a:r>
              <a:rPr lang="fi-FI">
                <a:latin typeface="+mn-lt"/>
              </a:rPr>
              <a:t>Generator and discriminator are convolutional neural networks – locality!</a:t>
            </a:r>
          </a:p>
          <a:p>
            <a:pPr lvl="1"/>
            <a:r>
              <a:rPr lang="fi-FI">
                <a:latin typeface="+mn-lt"/>
              </a:rPr>
              <a:t>Batch normalization, no pooling layers</a:t>
            </a:r>
          </a:p>
          <a:p>
            <a:pPr lvl="1"/>
            <a:r>
              <a:rPr lang="fi-FI">
                <a:latin typeface="+mn-lt"/>
              </a:rPr>
              <a:t>Spatial data kept 2x oversampled throughout the network using isotropic anti-aliasing layers – translation invariance!</a:t>
            </a:r>
          </a:p>
        </p:txBody>
      </p:sp>
      <p:sp>
        <p:nvSpPr>
          <p:cNvPr id="63" name="Tekstipalsta">
            <a:extLst>
              <a:ext uri="{FF2B5EF4-FFF2-40B4-BE49-F238E27FC236}">
                <a16:creationId xmlns:a16="http://schemas.microsoft.com/office/drawing/2014/main" id="{6D933E8B-B4C8-4EBB-86AE-39366B27C1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47674" y="2828925"/>
            <a:ext cx="5553074" cy="2750861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>
                <a:latin typeface="+mn-lt"/>
              </a:rPr>
              <a:t>Generator</a:t>
            </a:r>
          </a:p>
          <a:p>
            <a:r>
              <a:rPr lang="fi-FI">
                <a:latin typeface="+mn-lt"/>
              </a:rPr>
              <a:t>Encoder-decoder with skip connections (8 level U-net)</a:t>
            </a:r>
          </a:p>
          <a:p>
            <a:r>
              <a:rPr lang="fi-FI">
                <a:latin typeface="+mn-lt"/>
              </a:rPr>
              <a:t>Noise input: 1024x1024x1, conditioning input: 1024x1024x3</a:t>
            </a:r>
          </a:p>
          <a:p>
            <a:r>
              <a:rPr lang="fi-FI">
                <a:latin typeface="+mn-lt"/>
              </a:rPr>
              <a:t>Output: 1024x1024x3</a:t>
            </a:r>
          </a:p>
          <a:p>
            <a:r>
              <a:rPr lang="fi-FI">
                <a:latin typeface="+mn-lt"/>
              </a:rPr>
              <a:t>Can generate arbitrarily large images piecemeal from deterministic noise input</a:t>
            </a:r>
          </a:p>
        </p:txBody>
      </p:sp>
      <p:sp>
        <p:nvSpPr>
          <p:cNvPr id="66" name="Tekstipalsta">
            <a:extLst>
              <a:ext uri="{FF2B5EF4-FFF2-40B4-BE49-F238E27FC236}">
                <a16:creationId xmlns:a16="http://schemas.microsoft.com/office/drawing/2014/main" id="{8CB18334-030E-489E-A8BF-D69BF14312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91251" y="2828925"/>
            <a:ext cx="5553073" cy="203835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>
                <a:latin typeface="+mn-lt"/>
              </a:rPr>
              <a:t>Discriminator</a:t>
            </a:r>
          </a:p>
          <a:p>
            <a:r>
              <a:rPr lang="fi-FI">
                <a:latin typeface="+mn-lt"/>
              </a:rPr>
              <a:t>Encoder structure (first half of 7 level U-net)</a:t>
            </a:r>
          </a:p>
          <a:p>
            <a:r>
              <a:rPr lang="fi-FI">
                <a:latin typeface="+mn-lt"/>
              </a:rPr>
              <a:t>Input: 1024x1024x3 center-cropped to 512x512x3</a:t>
            </a:r>
          </a:p>
          <a:p>
            <a:r>
              <a:rPr lang="fi-FI">
                <a:latin typeface="+mn-lt"/>
              </a:rPr>
              <a:t>Output: 8x8x1</a:t>
            </a:r>
          </a:p>
          <a:p>
            <a:r>
              <a:rPr lang="fi-FI">
                <a:latin typeface="+mn-lt"/>
              </a:rPr>
              <a:t>Output center-cropped to 2x2x1 for adversarial loss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066493-7E62-4DCA-BE10-2EC453D8B4B3}"/>
              </a:ext>
            </a:extLst>
          </p:cNvPr>
          <p:cNvSpPr txBox="1"/>
          <p:nvPr/>
        </p:nvSpPr>
        <p:spPr>
          <a:xfrm>
            <a:off x="2971800" y="6048654"/>
            <a:ext cx="877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/>
              <a:t>Early training video on another toy dataset: </a:t>
            </a:r>
            <a:r>
              <a:rPr lang="fi-FI" b="0" i="0" u="none" strike="noStrike">
                <a:effectLst/>
                <a:latin typeface="Roboto" panose="02000000000000000000" pitchFamily="2" charset="0"/>
                <a:hlinkClick r:id="rId2"/>
              </a:rPr>
              <a:t>https://youtu.be/Ecz4kHMEE7o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802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7AD7CA0-7661-4E90-8BF6-F7B5EB98F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sp>
        <p:nvSpPr>
          <p:cNvPr id="28" name="Pääotsikko">
            <a:extLst>
              <a:ext uri="{FF2B5EF4-FFF2-40B4-BE49-F238E27FC236}">
                <a16:creationId xmlns:a16="http://schemas.microsoft.com/office/drawing/2014/main" id="{5287090E-D516-4F60-9FE3-AD725D6D9B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Toy problem preliminary results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41D0D1-C105-4CDE-9F22-16AEDED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6" y="1291449"/>
            <a:ext cx="35909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9AA75B3-E5E7-46D7-A75B-C67FC4945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26" y="1291449"/>
            <a:ext cx="35052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F2CB7C4-8FBC-4B0B-AE94-9B431F7D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32" y="1291449"/>
            <a:ext cx="35052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7">
            <a:extLst>
              <a:ext uri="{FF2B5EF4-FFF2-40B4-BE49-F238E27FC236}">
                <a16:creationId xmlns:a16="http://schemas.microsoft.com/office/drawing/2014/main" id="{B69BF75D-6BB9-4742-81B1-3E908222B3A8}"/>
              </a:ext>
            </a:extLst>
          </p:cNvPr>
          <p:cNvSpPr txBox="1">
            <a:spLocks/>
          </p:cNvSpPr>
          <p:nvPr/>
        </p:nvSpPr>
        <p:spPr>
          <a:xfrm>
            <a:off x="1467811" y="4803453"/>
            <a:ext cx="1947065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Noise input</a:t>
            </a:r>
          </a:p>
        </p:txBody>
      </p:sp>
      <p:sp>
        <p:nvSpPr>
          <p:cNvPr id="21" name="Subtitle 7">
            <a:extLst>
              <a:ext uri="{FF2B5EF4-FFF2-40B4-BE49-F238E27FC236}">
                <a16:creationId xmlns:a16="http://schemas.microsoft.com/office/drawing/2014/main" id="{E7033A31-8409-45A2-A546-E2B06459EFFB}"/>
              </a:ext>
            </a:extLst>
          </p:cNvPr>
          <p:cNvSpPr txBox="1">
            <a:spLocks/>
          </p:cNvSpPr>
          <p:nvPr/>
        </p:nvSpPr>
        <p:spPr>
          <a:xfrm>
            <a:off x="5114595" y="4859488"/>
            <a:ext cx="1947065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Real data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2EB3D8E4-AE25-49AB-B35F-0EC46F429F2A}"/>
              </a:ext>
            </a:extLst>
          </p:cNvPr>
          <p:cNvSpPr txBox="1">
            <a:spLocks/>
          </p:cNvSpPr>
          <p:nvPr/>
        </p:nvSpPr>
        <p:spPr>
          <a:xfrm>
            <a:off x="8777124" y="4876254"/>
            <a:ext cx="1947065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Fake data</a:t>
            </a:r>
          </a:p>
        </p:txBody>
      </p:sp>
    </p:spTree>
    <p:extLst>
      <p:ext uri="{BB962C8B-B14F-4D97-AF65-F5344CB8AC3E}">
        <p14:creationId xmlns:p14="http://schemas.microsoft.com/office/powerpoint/2010/main" val="2753416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1688013-D3FB-4292-9C83-93418284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82" y="1341074"/>
            <a:ext cx="4142076" cy="41420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278036-153B-4573-94CF-4C747B1C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86" y="1307693"/>
            <a:ext cx="4197758" cy="4190726"/>
          </a:xfrm>
          <a:prstGeom prst="rect">
            <a:avLst/>
          </a:prstGeom>
        </p:spPr>
      </p:pic>
      <p:pic>
        <p:nvPicPr>
          <p:cNvPr id="13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7AD7CA0-7661-4E90-8BF6-F7B5EB98F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758F3C-7D8E-4A5E-AB2D-C39B81DBE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66"/>
          <a:stretch/>
        </p:blipFill>
        <p:spPr>
          <a:xfrm>
            <a:off x="427543" y="1307698"/>
            <a:ext cx="2795293" cy="2816627"/>
          </a:xfrm>
          <a:prstGeom prst="rect">
            <a:avLst/>
          </a:prstGeom>
        </p:spPr>
      </p:pic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BF41B638-C483-4D5D-8595-BA1ACFCCFAD1}"/>
              </a:ext>
            </a:extLst>
          </p:cNvPr>
          <p:cNvSpPr txBox="1">
            <a:spLocks/>
          </p:cNvSpPr>
          <p:nvPr/>
        </p:nvSpPr>
        <p:spPr>
          <a:xfrm>
            <a:off x="439865" y="1307694"/>
            <a:ext cx="2795292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Drone mosaic</a:t>
            </a:r>
            <a:b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</a:br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(conditioning input)</a:t>
            </a:r>
          </a:p>
        </p:txBody>
      </p:sp>
      <p:sp>
        <p:nvSpPr>
          <p:cNvPr id="28" name="Pääotsikko">
            <a:extLst>
              <a:ext uri="{FF2B5EF4-FFF2-40B4-BE49-F238E27FC236}">
                <a16:creationId xmlns:a16="http://schemas.microsoft.com/office/drawing/2014/main" id="{5287090E-D516-4F60-9FE3-AD725D6D9B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Toy problem preliminary results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1E62A8-3059-4283-AC45-B6E51A71C26B}"/>
              </a:ext>
            </a:extLst>
          </p:cNvPr>
          <p:cNvSpPr/>
          <p:nvPr/>
        </p:nvSpPr>
        <p:spPr>
          <a:xfrm>
            <a:off x="2486024" y="3305175"/>
            <a:ext cx="428625" cy="4310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C48C4D-450E-4E20-AE81-36A81392775C}"/>
              </a:ext>
            </a:extLst>
          </p:cNvPr>
          <p:cNvSpPr/>
          <p:nvPr/>
        </p:nvSpPr>
        <p:spPr>
          <a:xfrm>
            <a:off x="4905374" y="3228975"/>
            <a:ext cx="847726" cy="8525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Content Placeholder 11">
            <a:extLst>
              <a:ext uri="{FF2B5EF4-FFF2-40B4-BE49-F238E27FC236}">
                <a16:creationId xmlns:a16="http://schemas.microsoft.com/office/drawing/2014/main" id="{0257F2B2-9B8B-4DD3-B987-52BA30F8B7EC}"/>
              </a:ext>
            </a:extLst>
          </p:cNvPr>
          <p:cNvSpPr txBox="1">
            <a:spLocks/>
          </p:cNvSpPr>
          <p:nvPr/>
        </p:nvSpPr>
        <p:spPr>
          <a:xfrm>
            <a:off x="3346902" y="1307694"/>
            <a:ext cx="2795292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Generated image</a:t>
            </a:r>
            <a:b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</a:br>
            <a: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zoomed in</a:t>
            </a:r>
          </a:p>
        </p:txBody>
      </p:sp>
      <p:sp>
        <p:nvSpPr>
          <p:cNvPr id="40" name="Content Placeholder 11">
            <a:extLst>
              <a:ext uri="{FF2B5EF4-FFF2-40B4-BE49-F238E27FC236}">
                <a16:creationId xmlns:a16="http://schemas.microsoft.com/office/drawing/2014/main" id="{A40A6A3B-DB99-4F35-B8CC-A70A6EF3F928}"/>
              </a:ext>
            </a:extLst>
          </p:cNvPr>
          <p:cNvSpPr txBox="1">
            <a:spLocks/>
          </p:cNvSpPr>
          <p:nvPr/>
        </p:nvSpPr>
        <p:spPr>
          <a:xfrm>
            <a:off x="7669534" y="1307693"/>
            <a:ext cx="3093716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Generated image</a:t>
            </a:r>
            <a:b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</a:br>
            <a:r>
              <a:rPr lang="fi-FI" b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zoomed in more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DF4D2B-6FC1-4455-8EEA-58FEA7853D03}"/>
              </a:ext>
            </a:extLst>
          </p:cNvPr>
          <p:cNvSpPr txBox="1"/>
          <p:nvPr/>
        </p:nvSpPr>
        <p:spPr>
          <a:xfrm>
            <a:off x="3346902" y="5550306"/>
            <a:ext cx="84450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/>
              <a:t>✔️”Vegetation” ✔️Nearly seamless 256x256 tiling</a:t>
            </a:r>
          </a:p>
          <a:p>
            <a:r>
              <a:rPr lang="fi-FI" sz="2800"/>
              <a:t>❌Realistic vegetation ❌Realistic soil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630F0D-7EAF-455C-B619-AD45E7355EEF}"/>
              </a:ext>
            </a:extLst>
          </p:cNvPr>
          <p:cNvSpPr txBox="1"/>
          <p:nvPr/>
        </p:nvSpPr>
        <p:spPr>
          <a:xfrm>
            <a:off x="1183403" y="4596195"/>
            <a:ext cx="2163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2800"/>
              <a:t>Generated</a:t>
            </a:r>
            <a:br>
              <a:rPr lang="fi-FI" sz="2800"/>
            </a:br>
            <a:r>
              <a:rPr lang="fi-FI" sz="2800"/>
              <a:t>image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D8DBAD-40A0-4C74-85AE-6939827D7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900" y="4237765"/>
            <a:ext cx="426295" cy="425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953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Discussion and future work</a:t>
            </a:r>
          </a:p>
        </p:txBody>
      </p:sp>
      <p:sp>
        <p:nvSpPr>
          <p:cNvPr id="119" name="Tekstipalsta">
            <a:extLst>
              <a:ext uri="{FF2B5EF4-FFF2-40B4-BE49-F238E27FC236}">
                <a16:creationId xmlns:a16="http://schemas.microsoft.com/office/drawing/2014/main" id="{CDC3F2E2-9554-4F12-AD6A-90CCCDC6C3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2900" y="1278214"/>
            <a:ext cx="11401425" cy="4312961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GAN improvements</a:t>
            </a:r>
          </a:p>
          <a:p>
            <a:pPr lvl="1"/>
            <a:r>
              <a:rPr lang="fi-FI">
                <a:latin typeface="+mn-lt"/>
              </a:rPr>
              <a:t>Tune the model structure</a:t>
            </a:r>
          </a:p>
          <a:p>
            <a:pPr lvl="1"/>
            <a:r>
              <a:rPr lang="fi-FI">
                <a:latin typeface="+mn-lt"/>
              </a:rPr>
              <a:t>Design more optimal anti-aliasing filters</a:t>
            </a:r>
          </a:p>
          <a:p>
            <a:pPr lvl="1"/>
            <a:r>
              <a:rPr lang="fi-FI">
                <a:latin typeface="+mn-lt"/>
              </a:rPr>
              <a:t>Try calculating products of feature maps. Controlled bandwidth: c = a * b </a:t>
            </a:r>
            <a:r>
              <a:rPr lang="fi-FI">
                <a:latin typeface="+mn-lt"/>
                <a:sym typeface="Wingdings" panose="05000000000000000000" pitchFamily="2" charset="2"/>
              </a:rPr>
              <a:t> </a:t>
            </a:r>
            <a:r>
              <a:rPr lang="fi-FI">
                <a:latin typeface="+mn-lt"/>
              </a:rPr>
              <a:t>bandwidth(c) = bandwidth(a) + bandwidth(b)</a:t>
            </a:r>
          </a:p>
          <a:p>
            <a:pPr lvl="1"/>
            <a:r>
              <a:rPr lang="fi-FI">
                <a:latin typeface="+mn-lt"/>
              </a:rPr>
              <a:t>Try other models than pure convolutional networks, say Vision Transformers</a:t>
            </a:r>
          </a:p>
          <a:p>
            <a:pPr lvl="1"/>
            <a:r>
              <a:rPr lang="fi-FI">
                <a:latin typeface="+mn-lt"/>
              </a:rPr>
              <a:t>Steerable network?</a:t>
            </a:r>
          </a:p>
        </p:txBody>
      </p:sp>
    </p:spTree>
    <p:extLst>
      <p:ext uri="{BB962C8B-B14F-4D97-AF65-F5344CB8AC3E}">
        <p14:creationId xmlns:p14="http://schemas.microsoft.com/office/powerpoint/2010/main" val="58000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Discussion and future work</a:t>
            </a:r>
          </a:p>
        </p:txBody>
      </p:sp>
      <p:sp>
        <p:nvSpPr>
          <p:cNvPr id="119" name="Tekstipalsta">
            <a:extLst>
              <a:ext uri="{FF2B5EF4-FFF2-40B4-BE49-F238E27FC236}">
                <a16:creationId xmlns:a16="http://schemas.microsoft.com/office/drawing/2014/main" id="{CDC3F2E2-9554-4F12-AD6A-90CCCDC6C3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2900" y="1278214"/>
            <a:ext cx="11401425" cy="4312961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Current super-resolution model drawback: Vegetation is assumed to be independent in two locations separated by tens of cm. Add a flat noise input!</a:t>
            </a:r>
          </a:p>
          <a:p>
            <a:r>
              <a:rPr lang="fi-FI">
                <a:latin typeface="+mn-lt"/>
              </a:rPr>
              <a:t>A time series of training images would be more informative than a single image from each location</a:t>
            </a:r>
          </a:p>
          <a:p>
            <a:r>
              <a:rPr lang="fi-FI">
                <a:latin typeface="+mn-lt"/>
              </a:rPr>
              <a:t>Generate 3-d models of vegetation</a:t>
            </a:r>
          </a:p>
          <a:p>
            <a:r>
              <a:rPr lang="fi-FI">
                <a:latin typeface="+mn-lt"/>
              </a:rPr>
              <a:t>Train generative models for transforming images between different sensor types with incompatible channel spectral sensitivity curves</a:t>
            </a:r>
          </a:p>
        </p:txBody>
      </p:sp>
    </p:spTree>
    <p:extLst>
      <p:ext uri="{BB962C8B-B14F-4D97-AF65-F5344CB8AC3E}">
        <p14:creationId xmlns:p14="http://schemas.microsoft.com/office/powerpoint/2010/main" val="382624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ähköpostiosoite" descr="Sähköposti-ikoni ja sähköpostiosoite" title="Sähköposti">
            <a:extLst>
              <a:ext uri="{FF2B5EF4-FFF2-40B4-BE49-F238E27FC236}">
                <a16:creationId xmlns:a16="http://schemas.microsoft.com/office/drawing/2014/main" id="{C602E0F1-3E5D-4A5D-A2BE-17A91F6E0633}"/>
              </a:ext>
            </a:extLst>
          </p:cNvPr>
          <p:cNvGrpSpPr/>
          <p:nvPr/>
        </p:nvGrpSpPr>
        <p:grpSpPr>
          <a:xfrm>
            <a:off x="2008170" y="4940232"/>
            <a:ext cx="3747564" cy="314056"/>
            <a:chOff x="2152121" y="5564314"/>
            <a:chExt cx="3747564" cy="314056"/>
          </a:xfrm>
        </p:grpSpPr>
        <p:sp>
          <p:nvSpPr>
            <p:cNvPr id="9" name="Sähkäpostiosoite">
              <a:extLst>
                <a:ext uri="{FF2B5EF4-FFF2-40B4-BE49-F238E27FC236}">
                  <a16:creationId xmlns:a16="http://schemas.microsoft.com/office/drawing/2014/main" id="{329304F7-DC64-4DE5-8F52-6E839B6D1D0F}"/>
                </a:ext>
              </a:extLst>
            </p:cNvPr>
            <p:cNvSpPr txBox="1">
              <a:spLocks/>
            </p:cNvSpPr>
            <p:nvPr/>
          </p:nvSpPr>
          <p:spPr>
            <a:xfrm>
              <a:off x="2591214" y="5574273"/>
              <a:ext cx="3308471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850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fi-FI" sz="1800"/>
                <a:t>Olli.Niemitalo@hamk.fi</a:t>
              </a:r>
            </a:p>
          </p:txBody>
        </p:sp>
        <p:pic>
          <p:nvPicPr>
            <p:cNvPr id="10" name="Sähköposti-ikoni" descr="Sähköostiosoite" title="Ikoni">
              <a:extLst>
                <a:ext uri="{FF2B5EF4-FFF2-40B4-BE49-F238E27FC236}">
                  <a16:creationId xmlns:a16="http://schemas.microsoft.com/office/drawing/2014/main" id="{559B695F-B1F5-457A-AF89-A1C5388C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121" y="5564314"/>
              <a:ext cx="314056" cy="314056"/>
            </a:xfrm>
            <a:prstGeom prst="rect">
              <a:avLst/>
            </a:prstGeom>
          </p:spPr>
        </p:pic>
      </p:grpSp>
      <p:grpSp>
        <p:nvGrpSpPr>
          <p:cNvPr id="11" name="Henkilötiedot" descr="Henkilötiedot-ikoni, etunimi ja sukunimi" title="Henkilötiedot">
            <a:extLst>
              <a:ext uri="{FF2B5EF4-FFF2-40B4-BE49-F238E27FC236}">
                <a16:creationId xmlns:a16="http://schemas.microsoft.com/office/drawing/2014/main" id="{673D6E0B-1F3F-4F56-99C7-D43360CA4640}"/>
              </a:ext>
            </a:extLst>
          </p:cNvPr>
          <p:cNvGrpSpPr/>
          <p:nvPr/>
        </p:nvGrpSpPr>
        <p:grpSpPr>
          <a:xfrm>
            <a:off x="2045246" y="4142939"/>
            <a:ext cx="3646331" cy="629513"/>
            <a:chOff x="2189197" y="5009304"/>
            <a:chExt cx="3646331" cy="629513"/>
          </a:xfrm>
        </p:grpSpPr>
        <p:sp>
          <p:nvSpPr>
            <p:cNvPr id="12" name="Henkilön etunimi sukunimi">
              <a:extLst>
                <a:ext uri="{FF2B5EF4-FFF2-40B4-BE49-F238E27FC236}">
                  <a16:creationId xmlns:a16="http://schemas.microsoft.com/office/drawing/2014/main" id="{23A6E94E-6113-413F-B980-0659ACBAFA15}"/>
                </a:ext>
              </a:extLst>
            </p:cNvPr>
            <p:cNvSpPr txBox="1">
              <a:spLocks/>
            </p:cNvSpPr>
            <p:nvPr/>
          </p:nvSpPr>
          <p:spPr>
            <a:xfrm>
              <a:off x="2568615" y="5078496"/>
              <a:ext cx="3266913" cy="5603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fi-FI" sz="1800"/>
                <a:t>Olli Niemitalo,</a:t>
              </a:r>
              <a:br>
                <a:rPr lang="fi-FI" sz="1800"/>
              </a:br>
              <a:r>
                <a:rPr lang="fi-FI" sz="1800"/>
                <a:t>data analyst</a:t>
              </a:r>
            </a:p>
          </p:txBody>
        </p:sp>
        <p:pic>
          <p:nvPicPr>
            <p:cNvPr id="13" name="Henkilöikoni" descr="Etunimi Sukunimi" title="Ikoni">
              <a:extLst>
                <a:ext uri="{FF2B5EF4-FFF2-40B4-BE49-F238E27FC236}">
                  <a16:creationId xmlns:a16="http://schemas.microsoft.com/office/drawing/2014/main" id="{86FAE44E-9E43-41C2-AE4E-6739EE6AB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197" y="5009304"/>
              <a:ext cx="239905" cy="340228"/>
            </a:xfrm>
            <a:prstGeom prst="rect">
              <a:avLst/>
            </a:prstGeom>
          </p:spPr>
        </p:pic>
      </p:grpSp>
      <p:grpSp>
        <p:nvGrpSpPr>
          <p:cNvPr id="14" name="Linkedin" descr="Linkedin-palvelun ikoni ja www-osoite" title="Linkedin">
            <a:extLst>
              <a:ext uri="{FF2B5EF4-FFF2-40B4-BE49-F238E27FC236}">
                <a16:creationId xmlns:a16="http://schemas.microsoft.com/office/drawing/2014/main" id="{9857F60B-1889-493A-A6AF-DB98B71B57C5}"/>
              </a:ext>
            </a:extLst>
          </p:cNvPr>
          <p:cNvGrpSpPr/>
          <p:nvPr/>
        </p:nvGrpSpPr>
        <p:grpSpPr>
          <a:xfrm>
            <a:off x="6338963" y="919021"/>
            <a:ext cx="5421957" cy="296652"/>
            <a:chOff x="6386374" y="1271244"/>
            <a:chExt cx="5421957" cy="296652"/>
          </a:xfrm>
        </p:grpSpPr>
        <p:sp>
          <p:nvSpPr>
            <p:cNvPr id="15" name="Linkedinin www-osoite">
              <a:extLst>
                <a:ext uri="{FF2B5EF4-FFF2-40B4-BE49-F238E27FC236}">
                  <a16:creationId xmlns:a16="http://schemas.microsoft.com/office/drawing/2014/main" id="{350D3127-9241-4827-A91E-AAE7B97136D2}"/>
                </a:ext>
              </a:extLst>
            </p:cNvPr>
            <p:cNvSpPr txBox="1">
              <a:spLocks/>
            </p:cNvSpPr>
            <p:nvPr/>
          </p:nvSpPr>
          <p:spPr>
            <a:xfrm>
              <a:off x="6933404" y="1271244"/>
              <a:ext cx="4874927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linkedin.com/school/hamk-häme-university-of-applied-sciences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16" name="Linkedin-ikoni" descr="Linkedin-logo" title="Linkedin-logo">
              <a:extLst>
                <a:ext uri="{FF2B5EF4-FFF2-40B4-BE49-F238E27FC236}">
                  <a16:creationId xmlns:a16="http://schemas.microsoft.com/office/drawing/2014/main" id="{45518197-CACD-43D9-B472-C108A667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374" y="1274351"/>
              <a:ext cx="352425" cy="266700"/>
            </a:xfrm>
            <a:prstGeom prst="rect">
              <a:avLst/>
            </a:prstGeom>
          </p:spPr>
        </p:pic>
      </p:grpSp>
      <p:grpSp>
        <p:nvGrpSpPr>
          <p:cNvPr id="17" name="Blogi" descr="Blogi-palvelun ikoni ja www-osoite" title="Blogi">
            <a:extLst>
              <a:ext uri="{FF2B5EF4-FFF2-40B4-BE49-F238E27FC236}">
                <a16:creationId xmlns:a16="http://schemas.microsoft.com/office/drawing/2014/main" id="{77607C76-FA46-4285-AEB6-17F8C3B1401D}"/>
              </a:ext>
            </a:extLst>
          </p:cNvPr>
          <p:cNvGrpSpPr/>
          <p:nvPr/>
        </p:nvGrpSpPr>
        <p:grpSpPr>
          <a:xfrm>
            <a:off x="6273879" y="1495652"/>
            <a:ext cx="5223152" cy="444080"/>
            <a:chOff x="6245637" y="1706323"/>
            <a:chExt cx="5223152" cy="444080"/>
          </a:xfrm>
        </p:grpSpPr>
        <p:sp>
          <p:nvSpPr>
            <p:cNvPr id="18" name="Blogin www-osoite">
              <a:extLst>
                <a:ext uri="{FF2B5EF4-FFF2-40B4-BE49-F238E27FC236}">
                  <a16:creationId xmlns:a16="http://schemas.microsoft.com/office/drawing/2014/main" id="{0F4C4DC5-5C7A-412D-951D-1FA98C18A234}"/>
                </a:ext>
              </a:extLst>
            </p:cNvPr>
            <p:cNvSpPr txBox="1">
              <a:spLocks/>
            </p:cNvSpPr>
            <p:nvPr/>
          </p:nvSpPr>
          <p:spPr>
            <a:xfrm>
              <a:off x="6880142" y="1787471"/>
              <a:ext cx="4588647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blog.hamk.fi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19" name="Blogin ikoni" descr="Blogi" title="Ikoni">
              <a:extLst>
                <a:ext uri="{FF2B5EF4-FFF2-40B4-BE49-F238E27FC236}">
                  <a16:creationId xmlns:a16="http://schemas.microsoft.com/office/drawing/2014/main" id="{AAFA8669-EDDB-497B-AD0B-D5A6A9F02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637" y="1706323"/>
              <a:ext cx="493162" cy="444080"/>
            </a:xfrm>
            <a:prstGeom prst="rect">
              <a:avLst/>
            </a:prstGeom>
          </p:spPr>
        </p:pic>
      </p:grpSp>
      <p:grpSp>
        <p:nvGrpSpPr>
          <p:cNvPr id="20" name="Facebook" descr="Facebook-palvelun ikoni ja www-osoite" title="Facebook">
            <a:extLst>
              <a:ext uri="{FF2B5EF4-FFF2-40B4-BE49-F238E27FC236}">
                <a16:creationId xmlns:a16="http://schemas.microsoft.com/office/drawing/2014/main" id="{F280371E-B498-4043-8856-5BE9D8F1229F}"/>
              </a:ext>
            </a:extLst>
          </p:cNvPr>
          <p:cNvGrpSpPr/>
          <p:nvPr/>
        </p:nvGrpSpPr>
        <p:grpSpPr>
          <a:xfrm>
            <a:off x="6379293" y="2292229"/>
            <a:ext cx="5163427" cy="296652"/>
            <a:chOff x="6366320" y="2303698"/>
            <a:chExt cx="5163427" cy="296652"/>
          </a:xfrm>
        </p:grpSpPr>
        <p:sp>
          <p:nvSpPr>
            <p:cNvPr id="21" name="Facebookin www-osoite">
              <a:extLst>
                <a:ext uri="{FF2B5EF4-FFF2-40B4-BE49-F238E27FC236}">
                  <a16:creationId xmlns:a16="http://schemas.microsoft.com/office/drawing/2014/main" id="{C4FA6544-3D20-46DA-B93F-31F58F45DB10}"/>
                </a:ext>
              </a:extLst>
            </p:cNvPr>
            <p:cNvSpPr txBox="1">
              <a:spLocks/>
            </p:cNvSpPr>
            <p:nvPr/>
          </p:nvSpPr>
          <p:spPr>
            <a:xfrm>
              <a:off x="6899539" y="2303698"/>
              <a:ext cx="4630208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facebook.com/hamkuas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22" name="Facebook-ikoni" descr="Facebook-logo" title="Facebook-logo">
              <a:extLst>
                <a:ext uri="{FF2B5EF4-FFF2-40B4-BE49-F238E27FC236}">
                  <a16:creationId xmlns:a16="http://schemas.microsoft.com/office/drawing/2014/main" id="{C50373B7-F8E9-4D0B-ACAC-9F0AC942D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320" y="2348555"/>
              <a:ext cx="251795" cy="251795"/>
            </a:xfrm>
            <a:prstGeom prst="rect">
              <a:avLst/>
            </a:prstGeom>
          </p:spPr>
        </p:pic>
      </p:grpSp>
      <p:grpSp>
        <p:nvGrpSpPr>
          <p:cNvPr id="23" name="Twitter" descr="Twitter-palvelun ikoni ja www-osoite" title="Twitter">
            <a:extLst>
              <a:ext uri="{FF2B5EF4-FFF2-40B4-BE49-F238E27FC236}">
                <a16:creationId xmlns:a16="http://schemas.microsoft.com/office/drawing/2014/main" id="{F4A0195D-5F83-42A5-82AB-FD5F0E15EB0E}"/>
              </a:ext>
            </a:extLst>
          </p:cNvPr>
          <p:cNvGrpSpPr/>
          <p:nvPr/>
        </p:nvGrpSpPr>
        <p:grpSpPr>
          <a:xfrm>
            <a:off x="6273879" y="2953911"/>
            <a:ext cx="5268841" cy="349135"/>
            <a:chOff x="6260905" y="2819925"/>
            <a:chExt cx="5268841" cy="349135"/>
          </a:xfrm>
        </p:grpSpPr>
        <p:sp>
          <p:nvSpPr>
            <p:cNvPr id="24" name="Twitterin www-osoite">
              <a:extLst>
                <a:ext uri="{FF2B5EF4-FFF2-40B4-BE49-F238E27FC236}">
                  <a16:creationId xmlns:a16="http://schemas.microsoft.com/office/drawing/2014/main" id="{FEB94370-0C86-41D1-AB3B-8F525F55AC81}"/>
                </a:ext>
              </a:extLst>
            </p:cNvPr>
            <p:cNvSpPr txBox="1">
              <a:spLocks/>
            </p:cNvSpPr>
            <p:nvPr/>
          </p:nvSpPr>
          <p:spPr>
            <a:xfrm>
              <a:off x="6899537" y="2852009"/>
              <a:ext cx="4630209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twitter.com/</a:t>
              </a:r>
              <a:r>
                <a:rPr lang="fi-FI" sz="1800" u="sng" err="1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hamk_uas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25" name="Twitter-ikoni" descr="Twitter-logo" title="Twitter-logo">
              <a:extLst>
                <a:ext uri="{FF2B5EF4-FFF2-40B4-BE49-F238E27FC236}">
                  <a16:creationId xmlns:a16="http://schemas.microsoft.com/office/drawing/2014/main" id="{2C50D4DE-A89B-46C4-96A3-FE72B808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1" r="8893" b="17628"/>
            <a:stretch/>
          </p:blipFill>
          <p:spPr>
            <a:xfrm>
              <a:off x="6260905" y="2819925"/>
              <a:ext cx="477894" cy="349135"/>
            </a:xfrm>
            <a:prstGeom prst="rect">
              <a:avLst/>
            </a:prstGeom>
          </p:spPr>
        </p:pic>
      </p:grpSp>
      <p:grpSp>
        <p:nvGrpSpPr>
          <p:cNvPr id="26" name="Instagram" descr="Instagram-palvelun ikoni ja www-osoite" title="Instagram">
            <a:extLst>
              <a:ext uri="{FF2B5EF4-FFF2-40B4-BE49-F238E27FC236}">
                <a16:creationId xmlns:a16="http://schemas.microsoft.com/office/drawing/2014/main" id="{3FF0A0C8-2784-4382-B3D9-395BA4AABB00}"/>
              </a:ext>
            </a:extLst>
          </p:cNvPr>
          <p:cNvGrpSpPr/>
          <p:nvPr/>
        </p:nvGrpSpPr>
        <p:grpSpPr>
          <a:xfrm>
            <a:off x="6330318" y="3662987"/>
            <a:ext cx="5179109" cy="435758"/>
            <a:chOff x="6330318" y="3341424"/>
            <a:chExt cx="5179109" cy="435758"/>
          </a:xfrm>
        </p:grpSpPr>
        <p:sp>
          <p:nvSpPr>
            <p:cNvPr id="27" name="Instagramin www-osoite">
              <a:extLst>
                <a:ext uri="{FF2B5EF4-FFF2-40B4-BE49-F238E27FC236}">
                  <a16:creationId xmlns:a16="http://schemas.microsoft.com/office/drawing/2014/main" id="{081C1721-E2D1-463B-963D-1DAD70DACDF8}"/>
                </a:ext>
              </a:extLst>
            </p:cNvPr>
            <p:cNvSpPr txBox="1">
              <a:spLocks/>
            </p:cNvSpPr>
            <p:nvPr/>
          </p:nvSpPr>
          <p:spPr>
            <a:xfrm>
              <a:off x="6920782" y="3480530"/>
              <a:ext cx="4588645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instagram.com/hamk_uas</a:t>
              </a:r>
              <a:r>
                <a:rPr lang="fi-FI" sz="1800">
                  <a:solidFill>
                    <a:srgbClr val="9700B0"/>
                  </a:solidFill>
                </a:rPr>
                <a:t> &amp; </a:t>
              </a:r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instagram.com/hamkstories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28" name="Instagram-ikoni" descr="Instgram-logo" title="Instgram-logo">
              <a:extLst>
                <a:ext uri="{FF2B5EF4-FFF2-40B4-BE49-F238E27FC236}">
                  <a16:creationId xmlns:a16="http://schemas.microsoft.com/office/drawing/2014/main" id="{BECE7B69-E286-4232-892E-AD0CF7F7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318" y="3341424"/>
              <a:ext cx="339068" cy="339068"/>
            </a:xfrm>
            <a:prstGeom prst="rect">
              <a:avLst/>
            </a:prstGeom>
          </p:spPr>
        </p:pic>
      </p:grpSp>
      <p:grpSp>
        <p:nvGrpSpPr>
          <p:cNvPr id="29" name="YouTube" descr="YouTube-palvelun ikoni ja www-osoite" title="YouTube">
            <a:extLst>
              <a:ext uri="{FF2B5EF4-FFF2-40B4-BE49-F238E27FC236}">
                <a16:creationId xmlns:a16="http://schemas.microsoft.com/office/drawing/2014/main" id="{0AADE196-E108-4657-AF4B-0D25421B2845}"/>
              </a:ext>
            </a:extLst>
          </p:cNvPr>
          <p:cNvGrpSpPr/>
          <p:nvPr/>
        </p:nvGrpSpPr>
        <p:grpSpPr>
          <a:xfrm>
            <a:off x="6311855" y="4457696"/>
            <a:ext cx="5197572" cy="296652"/>
            <a:chOff x="6230579" y="3852379"/>
            <a:chExt cx="5197572" cy="296652"/>
          </a:xfrm>
        </p:grpSpPr>
        <p:sp>
          <p:nvSpPr>
            <p:cNvPr id="30" name="YouTuben www-osoite">
              <a:extLst>
                <a:ext uri="{FF2B5EF4-FFF2-40B4-BE49-F238E27FC236}">
                  <a16:creationId xmlns:a16="http://schemas.microsoft.com/office/drawing/2014/main" id="{9C86937A-D8FF-464C-8F8F-2A27614C41BF}"/>
                </a:ext>
              </a:extLst>
            </p:cNvPr>
            <p:cNvSpPr txBox="1">
              <a:spLocks/>
            </p:cNvSpPr>
            <p:nvPr/>
          </p:nvSpPr>
          <p:spPr>
            <a:xfrm>
              <a:off x="6839506" y="3852379"/>
              <a:ext cx="4588645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youtube.com/user/HAMKuas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31" name="Youtube-ikoni" descr="YouTube-logo" title="YouTube-logo">
              <a:extLst>
                <a:ext uri="{FF2B5EF4-FFF2-40B4-BE49-F238E27FC236}">
                  <a16:creationId xmlns:a16="http://schemas.microsoft.com/office/drawing/2014/main" id="{797092E6-FF93-4B0C-BC78-B75ACC98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79" y="3940339"/>
              <a:ext cx="538546" cy="120732"/>
            </a:xfrm>
            <a:prstGeom prst="rect">
              <a:avLst/>
            </a:prstGeom>
          </p:spPr>
        </p:pic>
      </p:grpSp>
      <p:grpSp>
        <p:nvGrpSpPr>
          <p:cNvPr id="32" name="Snapchat" descr="Snapchat-palvelun ikoni ja www-osoite" title="Snapchat">
            <a:extLst>
              <a:ext uri="{FF2B5EF4-FFF2-40B4-BE49-F238E27FC236}">
                <a16:creationId xmlns:a16="http://schemas.microsoft.com/office/drawing/2014/main" id="{1DC592ED-9E04-4E09-93E7-ED78C3E0A4B6}"/>
              </a:ext>
            </a:extLst>
          </p:cNvPr>
          <p:cNvGrpSpPr/>
          <p:nvPr/>
        </p:nvGrpSpPr>
        <p:grpSpPr>
          <a:xfrm>
            <a:off x="6353658" y="5179411"/>
            <a:ext cx="5143373" cy="296652"/>
            <a:chOff x="6386374" y="4368606"/>
            <a:chExt cx="5143373" cy="296652"/>
          </a:xfrm>
        </p:grpSpPr>
        <p:sp>
          <p:nvSpPr>
            <p:cNvPr id="33" name="Snapchatin www-osoite">
              <a:extLst>
                <a:ext uri="{FF2B5EF4-FFF2-40B4-BE49-F238E27FC236}">
                  <a16:creationId xmlns:a16="http://schemas.microsoft.com/office/drawing/2014/main" id="{FBE607CF-9F93-4A8C-9724-22C3E3FFBD70}"/>
                </a:ext>
              </a:extLst>
            </p:cNvPr>
            <p:cNvSpPr txBox="1">
              <a:spLocks/>
            </p:cNvSpPr>
            <p:nvPr/>
          </p:nvSpPr>
          <p:spPr>
            <a:xfrm>
              <a:off x="6941101" y="4368606"/>
              <a:ext cx="4588646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hamk uas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34" name="Snapchat-ikoni" descr="Snapchat-logo" title="Snapchat-logo">
              <a:extLst>
                <a:ext uri="{FF2B5EF4-FFF2-40B4-BE49-F238E27FC236}">
                  <a16:creationId xmlns:a16="http://schemas.microsoft.com/office/drawing/2014/main" id="{A7362545-E5B1-489E-8767-8FE6539B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374" y="4374798"/>
              <a:ext cx="291134" cy="290460"/>
            </a:xfrm>
            <a:prstGeom prst="rect">
              <a:avLst/>
            </a:prstGeom>
          </p:spPr>
        </p:pic>
      </p:grpSp>
      <p:grpSp>
        <p:nvGrpSpPr>
          <p:cNvPr id="35" name="Pinterest" descr="Pinterest palvelun ikoni ja www-osoite" title="Pinterest">
            <a:extLst>
              <a:ext uri="{FF2B5EF4-FFF2-40B4-BE49-F238E27FC236}">
                <a16:creationId xmlns:a16="http://schemas.microsoft.com/office/drawing/2014/main" id="{B5C821B7-41FC-41FE-AD58-36C38BEBD841}"/>
              </a:ext>
            </a:extLst>
          </p:cNvPr>
          <p:cNvGrpSpPr/>
          <p:nvPr/>
        </p:nvGrpSpPr>
        <p:grpSpPr>
          <a:xfrm>
            <a:off x="6365441" y="5758784"/>
            <a:ext cx="5143986" cy="307746"/>
            <a:chOff x="6365441" y="4884832"/>
            <a:chExt cx="5143986" cy="307746"/>
          </a:xfrm>
        </p:grpSpPr>
        <p:sp>
          <p:nvSpPr>
            <p:cNvPr id="36" name="Pinterestin www-osoite">
              <a:extLst>
                <a:ext uri="{FF2B5EF4-FFF2-40B4-BE49-F238E27FC236}">
                  <a16:creationId xmlns:a16="http://schemas.microsoft.com/office/drawing/2014/main" id="{3CDE5C8B-BB15-4786-8F26-D0207883DF04}"/>
                </a:ext>
              </a:extLst>
            </p:cNvPr>
            <p:cNvSpPr txBox="1">
              <a:spLocks/>
            </p:cNvSpPr>
            <p:nvPr/>
          </p:nvSpPr>
          <p:spPr>
            <a:xfrm>
              <a:off x="6920780" y="4884832"/>
              <a:ext cx="4588647" cy="29665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688F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/>
              <a:r>
                <a:rPr lang="fi-FI" sz="1800" u="sng">
                  <a:solidFill>
                    <a:srgbClr val="9700B0"/>
                  </a:solidFill>
                  <a:uFill>
                    <a:solidFill>
                      <a:schemeClr val="bg1"/>
                    </a:solidFill>
                  </a:uFill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pinterest.com/hamkuas</a:t>
              </a:r>
              <a:endParaRPr lang="fi-FI" sz="1800" u="sng">
                <a:solidFill>
                  <a:srgbClr val="9700B0"/>
                </a:solidFill>
                <a:uFill>
                  <a:solidFill>
                    <a:schemeClr val="bg1"/>
                  </a:solidFill>
                </a:uFill>
              </a:endParaRPr>
            </a:p>
          </p:txBody>
        </p:sp>
        <p:pic>
          <p:nvPicPr>
            <p:cNvPr id="37" name="Pinterest-ikoni" descr="Pinterest-logo" title="Pinterest-logo">
              <a:extLst>
                <a:ext uri="{FF2B5EF4-FFF2-40B4-BE49-F238E27FC236}">
                  <a16:creationId xmlns:a16="http://schemas.microsoft.com/office/drawing/2014/main" id="{2FC9D6B8-06CC-4036-847A-4DFA335B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441" y="4923757"/>
              <a:ext cx="268821" cy="268821"/>
            </a:xfrm>
            <a:prstGeom prst="rect">
              <a:avLst/>
            </a:prstGeom>
          </p:spPr>
        </p:pic>
      </p:grpSp>
      <p:pic>
        <p:nvPicPr>
          <p:cNvPr id="38" name="Picture 37" descr="Photo of Olli Niemitalo">
            <a:extLst>
              <a:ext uri="{FF2B5EF4-FFF2-40B4-BE49-F238E27FC236}">
                <a16:creationId xmlns:a16="http://schemas.microsoft.com/office/drawing/2014/main" id="{CF695004-6A17-4C86-84FD-0E98D72AE5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4320" y="738569"/>
            <a:ext cx="3063524" cy="3063524"/>
          </a:xfrm>
          <a:prstGeom prst="rect">
            <a:avLst/>
          </a:prstGeom>
        </p:spPr>
      </p:pic>
      <p:sp>
        <p:nvSpPr>
          <p:cNvPr id="39" name="Text Placeholder 2" descr="blog.hamk.fi&#10;" title="HAMK Blogi">
            <a:extLst>
              <a:ext uri="{FF2B5EF4-FFF2-40B4-BE49-F238E27FC236}">
                <a16:creationId xmlns:a16="http://schemas.microsoft.com/office/drawing/2014/main" id="{0A3C80A3-6FC0-410D-85B2-BA28F3E3188F}"/>
              </a:ext>
            </a:extLst>
          </p:cNvPr>
          <p:cNvSpPr txBox="1">
            <a:spLocks/>
          </p:cNvSpPr>
          <p:nvPr/>
        </p:nvSpPr>
        <p:spPr>
          <a:xfrm>
            <a:off x="6767041" y="1910774"/>
            <a:ext cx="4588647" cy="2966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0207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4037E33-02C3-4E62-9E59-41482564D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0275" y="1635450"/>
            <a:ext cx="5704603" cy="3476625"/>
          </a:xfrm>
          <a:prstGeom prst="rect">
            <a:avLst/>
          </a:prstGeom>
        </p:spPr>
      </p:pic>
      <p:sp>
        <p:nvSpPr>
          <p:cNvPr id="17" name="Pääotsikko">
            <a:extLst>
              <a:ext uri="{FF2B5EF4-FFF2-40B4-BE49-F238E27FC236}">
                <a16:creationId xmlns:a16="http://schemas.microsoft.com/office/drawing/2014/main" id="{16A3D146-1940-4F8E-B50D-B7CC36883F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Vegetation remote sensing</a:t>
            </a:r>
          </a:p>
        </p:txBody>
      </p:sp>
      <p:sp>
        <p:nvSpPr>
          <p:cNvPr id="18" name="Tekstipalsta">
            <a:extLst>
              <a:ext uri="{FF2B5EF4-FFF2-40B4-BE49-F238E27FC236}">
                <a16:creationId xmlns:a16="http://schemas.microsoft.com/office/drawing/2014/main" id="{B418F048-E1F1-485F-8062-D2676334CB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77123" y="1871417"/>
            <a:ext cx="4673812" cy="3557833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latin typeface="+mn-lt"/>
              </a:rPr>
              <a:t>Needed for example in crop modeling in carbon sequestration research, see </a:t>
            </a:r>
            <a:r>
              <a:rPr lang="fi-FI" sz="2800">
                <a:hlinkClick r:id="rId4"/>
              </a:rPr>
              <a:t>fieldobservatory.org</a:t>
            </a:r>
            <a:endParaRPr lang="fi-FI">
              <a:latin typeface="+mn-lt"/>
            </a:endParaRPr>
          </a:p>
          <a:p>
            <a:r>
              <a:rPr lang="fi-FI">
                <a:latin typeface="+mn-lt"/>
              </a:rPr>
              <a:t>Especially important when scaling up to thousands of farms</a:t>
            </a:r>
          </a:p>
        </p:txBody>
      </p:sp>
      <p:sp>
        <p:nvSpPr>
          <p:cNvPr id="22" name="Subtitle 7">
            <a:extLst>
              <a:ext uri="{FF2B5EF4-FFF2-40B4-BE49-F238E27FC236}">
                <a16:creationId xmlns:a16="http://schemas.microsoft.com/office/drawing/2014/main" id="{F585B5B8-D70A-4804-92FF-948E58A07249}"/>
              </a:ext>
            </a:extLst>
          </p:cNvPr>
          <p:cNvSpPr txBox="1">
            <a:spLocks/>
          </p:cNvSpPr>
          <p:nvPr/>
        </p:nvSpPr>
        <p:spPr>
          <a:xfrm rot="16200000">
            <a:off x="4133853" y="3140402"/>
            <a:ext cx="3162300" cy="590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200" b="1"/>
              <a:t>Leaf area index (LAI)</a:t>
            </a:r>
            <a:br>
              <a:rPr lang="fi-FI" sz="1200" b="1"/>
            </a:br>
            <a:r>
              <a:rPr lang="fi-FI" sz="1200" b="1"/>
              <a:t>(</a:t>
            </a:r>
            <a:r>
              <a:rPr lang="fi-FI" sz="1200"/>
              <a:t>m² / m²)</a:t>
            </a:r>
          </a:p>
        </p:txBody>
      </p:sp>
      <p:sp>
        <p:nvSpPr>
          <p:cNvPr id="23" name="Subtitle 7">
            <a:extLst>
              <a:ext uri="{FF2B5EF4-FFF2-40B4-BE49-F238E27FC236}">
                <a16:creationId xmlns:a16="http://schemas.microsoft.com/office/drawing/2014/main" id="{941DE5D5-8BA7-4177-8ABD-4A1F6EE24AD9}"/>
              </a:ext>
            </a:extLst>
          </p:cNvPr>
          <p:cNvSpPr txBox="1">
            <a:spLocks/>
          </p:cNvSpPr>
          <p:nvPr/>
        </p:nvSpPr>
        <p:spPr>
          <a:xfrm>
            <a:off x="6010275" y="5429250"/>
            <a:ext cx="5848350" cy="105727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/>
              <a:t>Satellite image-derived LAI and STICS model hindcast from Qvidja farm with 90 % confidence intervals. Source: </a:t>
            </a:r>
            <a:r>
              <a:rPr lang="fi-FI" sz="2400">
                <a:hlinkClick r:id="rId5"/>
              </a:rPr>
              <a:t>https://www.fieldobservatory.org/en/online-field-data/?site=qvidja</a:t>
            </a:r>
            <a:r>
              <a:rPr lang="fi-FI" sz="2400"/>
              <a:t> </a:t>
            </a:r>
            <a:endParaRPr lang="fi-FI" sz="1600"/>
          </a:p>
          <a:p>
            <a:pPr marL="0" indent="0">
              <a:buNone/>
            </a:pPr>
            <a:endParaRPr lang="fi-FI" sz="24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BB1435-6479-4504-925A-581B0DBB5258}"/>
              </a:ext>
            </a:extLst>
          </p:cNvPr>
          <p:cNvCxnSpPr>
            <a:cxnSpLocks/>
          </p:cNvCxnSpPr>
          <p:nvPr/>
        </p:nvCxnSpPr>
        <p:spPr>
          <a:xfrm>
            <a:off x="7065102" y="3575477"/>
            <a:ext cx="1" cy="102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131951-AD0B-4961-941D-AA4DC640F0B1}"/>
              </a:ext>
            </a:extLst>
          </p:cNvPr>
          <p:cNvCxnSpPr>
            <a:cxnSpLocks/>
          </p:cNvCxnSpPr>
          <p:nvPr/>
        </p:nvCxnSpPr>
        <p:spPr>
          <a:xfrm>
            <a:off x="10614323" y="2373883"/>
            <a:ext cx="13001" cy="1704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ubtitle 7">
            <a:extLst>
              <a:ext uri="{FF2B5EF4-FFF2-40B4-BE49-F238E27FC236}">
                <a16:creationId xmlns:a16="http://schemas.microsoft.com/office/drawing/2014/main" id="{2CD5AA3F-6B44-45A2-9E04-15A4E03AF097}"/>
              </a:ext>
            </a:extLst>
          </p:cNvPr>
          <p:cNvSpPr txBox="1">
            <a:spLocks/>
          </p:cNvSpPr>
          <p:nvPr/>
        </p:nvSpPr>
        <p:spPr>
          <a:xfrm>
            <a:off x="6205761" y="2604877"/>
            <a:ext cx="1718683" cy="1109648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Observation derived from satellite image</a:t>
            </a: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4BA66F71-1A2F-474B-9877-0D927A224700}"/>
              </a:ext>
            </a:extLst>
          </p:cNvPr>
          <p:cNvSpPr txBox="1">
            <a:spLocks/>
          </p:cNvSpPr>
          <p:nvPr/>
        </p:nvSpPr>
        <p:spPr>
          <a:xfrm>
            <a:off x="9585495" y="1749500"/>
            <a:ext cx="2057657" cy="69029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Modeling output</a:t>
            </a:r>
          </a:p>
        </p:txBody>
      </p:sp>
    </p:spTree>
    <p:extLst>
      <p:ext uri="{BB962C8B-B14F-4D97-AF65-F5344CB8AC3E}">
        <p14:creationId xmlns:p14="http://schemas.microsoft.com/office/powerpoint/2010/main" val="207547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rrow: U-Turn 85">
            <a:extLst>
              <a:ext uri="{FF2B5EF4-FFF2-40B4-BE49-F238E27FC236}">
                <a16:creationId xmlns:a16="http://schemas.microsoft.com/office/drawing/2014/main" id="{4D2C3193-3363-495F-9358-096F0C4B8407}"/>
              </a:ext>
            </a:extLst>
          </p:cNvPr>
          <p:cNvSpPr/>
          <p:nvPr/>
        </p:nvSpPr>
        <p:spPr>
          <a:xfrm flipV="1">
            <a:off x="1654683" y="3133721"/>
            <a:ext cx="2795294" cy="751782"/>
          </a:xfrm>
          <a:prstGeom prst="uturnArrow">
            <a:avLst>
              <a:gd name="adj1" fmla="val 20151"/>
              <a:gd name="adj2" fmla="val 25000"/>
              <a:gd name="adj3" fmla="val 27812"/>
              <a:gd name="adj4" fmla="val 49374"/>
              <a:gd name="adj5" fmla="val 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6" name="Arrow: U-Turn 105">
            <a:extLst>
              <a:ext uri="{FF2B5EF4-FFF2-40B4-BE49-F238E27FC236}">
                <a16:creationId xmlns:a16="http://schemas.microsoft.com/office/drawing/2014/main" id="{CED2804D-31E1-4199-8F5A-18E738BFE884}"/>
              </a:ext>
            </a:extLst>
          </p:cNvPr>
          <p:cNvSpPr/>
          <p:nvPr/>
        </p:nvSpPr>
        <p:spPr>
          <a:xfrm flipV="1">
            <a:off x="4978041" y="3133721"/>
            <a:ext cx="2795294" cy="739984"/>
          </a:xfrm>
          <a:prstGeom prst="uturnArrow">
            <a:avLst>
              <a:gd name="adj1" fmla="val 20151"/>
              <a:gd name="adj2" fmla="val 25000"/>
              <a:gd name="adj3" fmla="val 27812"/>
              <a:gd name="adj4" fmla="val 49374"/>
              <a:gd name="adj5" fmla="val 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7" name="Arrow: U-Turn 106">
            <a:extLst>
              <a:ext uri="{FF2B5EF4-FFF2-40B4-BE49-F238E27FC236}">
                <a16:creationId xmlns:a16="http://schemas.microsoft.com/office/drawing/2014/main" id="{82C1FBFD-BFAA-495C-94BB-30BEF5693E96}"/>
              </a:ext>
            </a:extLst>
          </p:cNvPr>
          <p:cNvSpPr/>
          <p:nvPr/>
        </p:nvSpPr>
        <p:spPr>
          <a:xfrm flipH="1" flipV="1">
            <a:off x="414681" y="3135878"/>
            <a:ext cx="11220449" cy="2217277"/>
          </a:xfrm>
          <a:prstGeom prst="uturnArrow">
            <a:avLst>
              <a:gd name="adj1" fmla="val 6435"/>
              <a:gd name="adj2" fmla="val 9320"/>
              <a:gd name="adj3" fmla="val 10629"/>
              <a:gd name="adj4" fmla="val 49374"/>
              <a:gd name="adj5" fmla="val 99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72D0667-B81C-4601-AA62-AD3771E01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22481" b="4923"/>
          <a:stretch/>
        </p:blipFill>
        <p:spPr>
          <a:xfrm>
            <a:off x="6167095" y="317096"/>
            <a:ext cx="2798618" cy="281662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0914E2B-4AA1-4357-B677-24257B02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6"/>
          <a:stretch/>
        </p:blipFill>
        <p:spPr>
          <a:xfrm>
            <a:off x="3256468" y="317098"/>
            <a:ext cx="2795293" cy="281662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FDB5456-B884-4AA5-BAF8-27768E737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36"/>
          <a:stretch/>
        </p:blipFill>
        <p:spPr>
          <a:xfrm>
            <a:off x="333063" y="317096"/>
            <a:ext cx="2795293" cy="28166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F0BFA35-9CF3-4840-986B-F4BE8436B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3" t="19134" r="1459" b="5135"/>
          <a:stretch/>
        </p:blipFill>
        <p:spPr>
          <a:xfrm>
            <a:off x="9058979" y="317094"/>
            <a:ext cx="2798618" cy="2816627"/>
          </a:xfrm>
          <a:prstGeom prst="rect">
            <a:avLst/>
          </a:prstGeom>
        </p:spPr>
      </p:pic>
      <p:sp>
        <p:nvSpPr>
          <p:cNvPr id="92" name="Content Placeholder 11">
            <a:extLst>
              <a:ext uri="{FF2B5EF4-FFF2-40B4-BE49-F238E27FC236}">
                <a16:creationId xmlns:a16="http://schemas.microsoft.com/office/drawing/2014/main" id="{EB9ED1EF-0E86-49F8-A752-59A25A72BD93}"/>
              </a:ext>
            </a:extLst>
          </p:cNvPr>
          <p:cNvSpPr txBox="1">
            <a:spLocks/>
          </p:cNvSpPr>
          <p:nvPr/>
        </p:nvSpPr>
        <p:spPr>
          <a:xfrm>
            <a:off x="257038" y="481965"/>
            <a:ext cx="2957493" cy="6364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i-FI" sz="4800" b="1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3" name="Content Placeholder 11">
            <a:extLst>
              <a:ext uri="{FF2B5EF4-FFF2-40B4-BE49-F238E27FC236}">
                <a16:creationId xmlns:a16="http://schemas.microsoft.com/office/drawing/2014/main" id="{63E07D19-A069-418B-90AD-B1BA8C6D06DB}"/>
              </a:ext>
            </a:extLst>
          </p:cNvPr>
          <p:cNvSpPr txBox="1">
            <a:spLocks/>
          </p:cNvSpPr>
          <p:nvPr/>
        </p:nvSpPr>
        <p:spPr>
          <a:xfrm>
            <a:off x="333061" y="317171"/>
            <a:ext cx="2228851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Sentinel 2</a:t>
            </a:r>
            <a:r>
              <a:rPr lang="fi-FI" b="1">
                <a:ln w="6350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 satellite image</a:t>
            </a:r>
            <a:endParaRPr lang="fi-FI" b="1">
              <a:ln w="9525">
                <a:noFill/>
              </a:ln>
              <a:solidFill>
                <a:schemeClr val="bg1"/>
              </a:solidFill>
              <a:effectLst>
                <a:outerShdw blurRad="1270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08" name="Tekstipalsta">
            <a:extLst>
              <a:ext uri="{FF2B5EF4-FFF2-40B4-BE49-F238E27FC236}">
                <a16:creationId xmlns:a16="http://schemas.microsoft.com/office/drawing/2014/main" id="{07F6F888-DC6C-403E-80E1-4FCC986049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159" y="3746065"/>
            <a:ext cx="2795293" cy="925748"/>
          </a:xfrm>
        </p:spPr>
        <p:txBody>
          <a:bodyPr numCol="1" anchor="b">
            <a:normAutofit/>
          </a:bodyPr>
          <a:lstStyle/>
          <a:p>
            <a:pPr marL="457200" lvl="1" indent="0">
              <a:buNone/>
            </a:pPr>
            <a:r>
              <a:rPr lang="fi-FI">
                <a:latin typeface="+mn-lt"/>
              </a:rPr>
              <a:t>What if we could go from here…</a:t>
            </a:r>
          </a:p>
        </p:txBody>
      </p:sp>
      <p:sp>
        <p:nvSpPr>
          <p:cNvPr id="109" name="Tekstipalsta">
            <a:extLst>
              <a:ext uri="{FF2B5EF4-FFF2-40B4-BE49-F238E27FC236}">
                <a16:creationId xmlns:a16="http://schemas.microsoft.com/office/drawing/2014/main" id="{BFC98B7B-1715-421E-8F0B-6535C9CD64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334744" y="3839480"/>
            <a:ext cx="2638739" cy="831274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i-FI">
                <a:latin typeface="+mn-lt"/>
              </a:rPr>
              <a:t>…to/or here …</a:t>
            </a:r>
          </a:p>
        </p:txBody>
      </p:sp>
      <p:sp>
        <p:nvSpPr>
          <p:cNvPr id="110" name="Tekstipalsta">
            <a:extLst>
              <a:ext uri="{FF2B5EF4-FFF2-40B4-BE49-F238E27FC236}">
                <a16:creationId xmlns:a16="http://schemas.microsoft.com/office/drawing/2014/main" id="{3DD95861-483F-48DB-9E2F-38EAB59002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434" y="3839480"/>
            <a:ext cx="2638739" cy="831274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i-FI">
                <a:latin typeface="+mn-lt"/>
              </a:rPr>
              <a:t>…then here,</a:t>
            </a:r>
          </a:p>
        </p:txBody>
      </p:sp>
      <p:sp>
        <p:nvSpPr>
          <p:cNvPr id="111" name="Tekstipalsta">
            <a:extLst>
              <a:ext uri="{FF2B5EF4-FFF2-40B4-BE49-F238E27FC236}">
                <a16:creationId xmlns:a16="http://schemas.microsoft.com/office/drawing/2014/main" id="{9B81BF81-97C4-49FB-BE64-09225FEAF5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9218858" y="3839480"/>
            <a:ext cx="2638739" cy="831274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i-FI">
                <a:latin typeface="+mn-lt"/>
              </a:rPr>
              <a:t>analyze,</a:t>
            </a:r>
          </a:p>
        </p:txBody>
      </p:sp>
      <p:sp>
        <p:nvSpPr>
          <p:cNvPr id="112" name="Tekstipalsta">
            <a:extLst>
              <a:ext uri="{FF2B5EF4-FFF2-40B4-BE49-F238E27FC236}">
                <a16:creationId xmlns:a16="http://schemas.microsoft.com/office/drawing/2014/main" id="{6A2133A5-7EB1-42B7-8C99-4795F70C29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638550" y="5060515"/>
            <a:ext cx="4686300" cy="831274"/>
          </a:xfrm>
          <a:prstGeom prst="rect">
            <a:avLst/>
          </a:prstGeom>
        </p:spPr>
        <p:txBody>
          <a:bodyPr vert="horz" lIns="91440" tIns="45720" rIns="91440" bIns="45720" numCol="1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fi-FI">
                <a:latin typeface="+mn-lt"/>
              </a:rPr>
              <a:t>and infer our results back?</a:t>
            </a:r>
          </a:p>
        </p:txBody>
      </p:sp>
      <p:sp>
        <p:nvSpPr>
          <p:cNvPr id="113" name="Content Placeholder 11">
            <a:extLst>
              <a:ext uri="{FF2B5EF4-FFF2-40B4-BE49-F238E27FC236}">
                <a16:creationId xmlns:a16="http://schemas.microsoft.com/office/drawing/2014/main" id="{FEC82AE8-76A3-41F1-81B9-C48900CDD7D0}"/>
              </a:ext>
            </a:extLst>
          </p:cNvPr>
          <p:cNvSpPr txBox="1">
            <a:spLocks/>
          </p:cNvSpPr>
          <p:nvPr/>
        </p:nvSpPr>
        <p:spPr>
          <a:xfrm>
            <a:off x="3268790" y="317094"/>
            <a:ext cx="1593462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Drone image</a:t>
            </a:r>
          </a:p>
        </p:txBody>
      </p:sp>
      <p:sp>
        <p:nvSpPr>
          <p:cNvPr id="114" name="Content Placeholder 11">
            <a:extLst>
              <a:ext uri="{FF2B5EF4-FFF2-40B4-BE49-F238E27FC236}">
                <a16:creationId xmlns:a16="http://schemas.microsoft.com/office/drawing/2014/main" id="{76B17648-F440-46CA-9573-99DA4EEDBB83}"/>
              </a:ext>
            </a:extLst>
          </p:cNvPr>
          <p:cNvSpPr txBox="1">
            <a:spLocks/>
          </p:cNvSpPr>
          <p:nvPr/>
        </p:nvSpPr>
        <p:spPr>
          <a:xfrm>
            <a:off x="6179873" y="317094"/>
            <a:ext cx="1593462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Close-up image</a:t>
            </a:r>
          </a:p>
        </p:txBody>
      </p:sp>
      <p:sp>
        <p:nvSpPr>
          <p:cNvPr id="115" name="Content Placeholder 11">
            <a:extLst>
              <a:ext uri="{FF2B5EF4-FFF2-40B4-BE49-F238E27FC236}">
                <a16:creationId xmlns:a16="http://schemas.microsoft.com/office/drawing/2014/main" id="{53D4E2D9-0121-4E52-B983-02A17BF8C924}"/>
              </a:ext>
            </a:extLst>
          </p:cNvPr>
          <p:cNvSpPr txBox="1">
            <a:spLocks/>
          </p:cNvSpPr>
          <p:nvPr/>
        </p:nvSpPr>
        <p:spPr>
          <a:xfrm>
            <a:off x="9058979" y="317094"/>
            <a:ext cx="1593462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Vegetation analysis</a:t>
            </a:r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3F1DF391-7E1C-446B-B383-5DD707AAF685}"/>
              </a:ext>
            </a:extLst>
          </p:cNvPr>
          <p:cNvSpPr/>
          <p:nvPr/>
        </p:nvSpPr>
        <p:spPr>
          <a:xfrm>
            <a:off x="8805157" y="1669120"/>
            <a:ext cx="675860" cy="83127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1" name="Content Placeholder 11">
            <a:extLst>
              <a:ext uri="{FF2B5EF4-FFF2-40B4-BE49-F238E27FC236}">
                <a16:creationId xmlns:a16="http://schemas.microsoft.com/office/drawing/2014/main" id="{1D4BB21E-41F2-4972-B704-856AB98CCD21}"/>
              </a:ext>
            </a:extLst>
          </p:cNvPr>
          <p:cNvSpPr txBox="1">
            <a:spLocks/>
          </p:cNvSpPr>
          <p:nvPr/>
        </p:nvSpPr>
        <p:spPr>
          <a:xfrm>
            <a:off x="346640" y="2698062"/>
            <a:ext cx="2781716" cy="418034"/>
          </a:xfrm>
          <a:prstGeom prst="rect">
            <a:avLst/>
          </a:prstGeom>
          <a:solidFill>
            <a:srgbClr val="00212E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>
                <a:ln w="9525">
                  <a:noFill/>
                </a:ln>
                <a:solidFill>
                  <a:schemeClr val="bg1"/>
                </a:solidFill>
              </a:rPr>
              <a:t>Image: ESA</a:t>
            </a:r>
          </a:p>
        </p:txBody>
      </p:sp>
    </p:spTree>
    <p:extLst>
      <p:ext uri="{BB962C8B-B14F-4D97-AF65-F5344CB8AC3E}">
        <p14:creationId xmlns:p14="http://schemas.microsoft.com/office/powerpoint/2010/main" val="381104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U-Turn 39">
            <a:extLst>
              <a:ext uri="{FF2B5EF4-FFF2-40B4-BE49-F238E27FC236}">
                <a16:creationId xmlns:a16="http://schemas.microsoft.com/office/drawing/2014/main" id="{062ECCD5-5DCC-4BF6-AD3B-4B448E0A39A2}"/>
              </a:ext>
            </a:extLst>
          </p:cNvPr>
          <p:cNvSpPr/>
          <p:nvPr/>
        </p:nvSpPr>
        <p:spPr>
          <a:xfrm flipV="1">
            <a:off x="1866899" y="3133721"/>
            <a:ext cx="3003584" cy="751782"/>
          </a:xfrm>
          <a:prstGeom prst="uturnArrow">
            <a:avLst>
              <a:gd name="adj1" fmla="val 20151"/>
              <a:gd name="adj2" fmla="val 25000"/>
              <a:gd name="adj3" fmla="val 27812"/>
              <a:gd name="adj4" fmla="val 49374"/>
              <a:gd name="adj5" fmla="val 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1" name="Arrow: U-Turn 40">
            <a:extLst>
              <a:ext uri="{FF2B5EF4-FFF2-40B4-BE49-F238E27FC236}">
                <a16:creationId xmlns:a16="http://schemas.microsoft.com/office/drawing/2014/main" id="{BBD22EB4-681C-4CBF-A1E3-B4EA036CE81B}"/>
              </a:ext>
            </a:extLst>
          </p:cNvPr>
          <p:cNvSpPr/>
          <p:nvPr/>
        </p:nvSpPr>
        <p:spPr>
          <a:xfrm flipV="1">
            <a:off x="5095875" y="3133721"/>
            <a:ext cx="2933700" cy="739984"/>
          </a:xfrm>
          <a:prstGeom prst="uturnArrow">
            <a:avLst>
              <a:gd name="adj1" fmla="val 20151"/>
              <a:gd name="adj2" fmla="val 25000"/>
              <a:gd name="adj3" fmla="val 27812"/>
              <a:gd name="adj4" fmla="val 49374"/>
              <a:gd name="adj5" fmla="val 1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2" name="Arrow: U-Turn 41">
            <a:extLst>
              <a:ext uri="{FF2B5EF4-FFF2-40B4-BE49-F238E27FC236}">
                <a16:creationId xmlns:a16="http://schemas.microsoft.com/office/drawing/2014/main" id="{0215C70D-6769-4DE1-802D-2F5B937C2332}"/>
              </a:ext>
            </a:extLst>
          </p:cNvPr>
          <p:cNvSpPr/>
          <p:nvPr/>
        </p:nvSpPr>
        <p:spPr>
          <a:xfrm flipH="1" flipV="1">
            <a:off x="1343024" y="3135875"/>
            <a:ext cx="9515476" cy="1146049"/>
          </a:xfrm>
          <a:prstGeom prst="uturnArrow">
            <a:avLst>
              <a:gd name="adj1" fmla="val 13915"/>
              <a:gd name="adj2" fmla="val 15969"/>
              <a:gd name="adj3" fmla="val 18109"/>
              <a:gd name="adj4" fmla="val 49374"/>
              <a:gd name="adj5" fmla="val 99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23E5AB6-088B-4B2C-9876-80BCE7657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22481" b="4923"/>
          <a:stretch/>
        </p:blipFill>
        <p:spPr>
          <a:xfrm rot="16200000">
            <a:off x="6165548" y="318643"/>
            <a:ext cx="2317703" cy="23326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02E6ABA-D626-46E4-9F6D-C7A8967B7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6"/>
          <a:stretch/>
        </p:blipFill>
        <p:spPr>
          <a:xfrm rot="16200000">
            <a:off x="3254703" y="318863"/>
            <a:ext cx="2332618" cy="23504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C0B6F69-656C-4E95-9A71-4EB7BBAF3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36"/>
          <a:stretch/>
        </p:blipFill>
        <p:spPr>
          <a:xfrm>
            <a:off x="333063" y="317096"/>
            <a:ext cx="2795293" cy="28166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C207CF-358C-4A50-87B7-66E665238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3" t="19134" r="1459" b="5135"/>
          <a:stretch/>
        </p:blipFill>
        <p:spPr>
          <a:xfrm rot="16200000">
            <a:off x="9057518" y="318555"/>
            <a:ext cx="2344339" cy="235942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E492810-E73C-4124-8167-0CF48FEC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6"/>
          <a:stretch/>
        </p:blipFill>
        <p:spPr>
          <a:xfrm>
            <a:off x="3408869" y="469498"/>
            <a:ext cx="2332618" cy="23504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C3BDEA0-0CE6-4589-BDC0-A3E6CA98F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6"/>
          <a:stretch/>
        </p:blipFill>
        <p:spPr>
          <a:xfrm rot="16200000">
            <a:off x="3559503" y="623663"/>
            <a:ext cx="2332618" cy="23504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65371F9-2727-464A-AF0F-D2CFDC57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6"/>
          <a:stretch/>
        </p:blipFill>
        <p:spPr>
          <a:xfrm>
            <a:off x="3713669" y="774298"/>
            <a:ext cx="2332618" cy="23504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CE4C0FE-8628-4B4E-BFC1-622510F5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22481" b="4923"/>
          <a:stretch/>
        </p:blipFill>
        <p:spPr>
          <a:xfrm rot="5400000">
            <a:off x="6317947" y="471044"/>
            <a:ext cx="2317707" cy="233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E7384D0-38E2-4168-B39C-B6DA03155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22481" b="4923"/>
          <a:stretch/>
        </p:blipFill>
        <p:spPr>
          <a:xfrm rot="10800000">
            <a:off x="6471895" y="621895"/>
            <a:ext cx="2317705" cy="2332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B127611-FBAE-4F8F-86E9-885C77DE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22481" b="4923"/>
          <a:stretch/>
        </p:blipFill>
        <p:spPr>
          <a:xfrm>
            <a:off x="6624295" y="774296"/>
            <a:ext cx="2317705" cy="2332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0A92188-43FE-446C-BF73-5196C4C12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3" t="19134" r="1459" b="5135"/>
          <a:stretch/>
        </p:blipFill>
        <p:spPr>
          <a:xfrm rot="5400000">
            <a:off x="9209917" y="470956"/>
            <a:ext cx="2344343" cy="2359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2B8544-B0DD-4A12-B30D-241EB7910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3" t="19134" r="1459" b="5135"/>
          <a:stretch/>
        </p:blipFill>
        <p:spPr>
          <a:xfrm rot="10800000">
            <a:off x="9363779" y="621893"/>
            <a:ext cx="2344341" cy="2359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717D496-08AF-41D5-AB33-613218FBA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3" t="19134" r="1459" b="5135"/>
          <a:stretch/>
        </p:blipFill>
        <p:spPr>
          <a:xfrm>
            <a:off x="9516179" y="774294"/>
            <a:ext cx="2344341" cy="2359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0" name="Tekstipalsta">
            <a:extLst>
              <a:ext uri="{FF2B5EF4-FFF2-40B4-BE49-F238E27FC236}">
                <a16:creationId xmlns:a16="http://schemas.microsoft.com/office/drawing/2014/main" id="{5275D0C4-0C17-4163-BD57-B31EC8BE10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3064" y="4489498"/>
            <a:ext cx="11527456" cy="1281641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fi-FI">
                <a:latin typeface="+mn-lt"/>
              </a:rPr>
              <a:t>Need to work with distributions and statistics, and plenty of uncertainty.</a:t>
            </a:r>
          </a:p>
        </p:txBody>
      </p:sp>
      <p:sp>
        <p:nvSpPr>
          <p:cNvPr id="71" name="Content Placeholder 11">
            <a:extLst>
              <a:ext uri="{FF2B5EF4-FFF2-40B4-BE49-F238E27FC236}">
                <a16:creationId xmlns:a16="http://schemas.microsoft.com/office/drawing/2014/main" id="{EC602950-C3FA-46E0-A3CE-8428CDAF1903}"/>
              </a:ext>
            </a:extLst>
          </p:cNvPr>
          <p:cNvSpPr txBox="1">
            <a:spLocks/>
          </p:cNvSpPr>
          <p:nvPr/>
        </p:nvSpPr>
        <p:spPr>
          <a:xfrm>
            <a:off x="257038" y="481965"/>
            <a:ext cx="2957493" cy="6364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i-FI" sz="4800" b="1">
              <a:ln w="127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2" name="Content Placeholder 11">
            <a:extLst>
              <a:ext uri="{FF2B5EF4-FFF2-40B4-BE49-F238E27FC236}">
                <a16:creationId xmlns:a16="http://schemas.microsoft.com/office/drawing/2014/main" id="{4756FF65-C982-46D3-B3E7-34ED7CD0D473}"/>
              </a:ext>
            </a:extLst>
          </p:cNvPr>
          <p:cNvSpPr txBox="1">
            <a:spLocks/>
          </p:cNvSpPr>
          <p:nvPr/>
        </p:nvSpPr>
        <p:spPr>
          <a:xfrm>
            <a:off x="333061" y="317171"/>
            <a:ext cx="2228851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Sentinel 2</a:t>
            </a:r>
            <a:r>
              <a:rPr lang="fi-FI" b="1">
                <a:ln w="6350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 satellite image</a:t>
            </a:r>
            <a:endParaRPr lang="fi-FI" b="1">
              <a:ln w="9525">
                <a:noFill/>
              </a:ln>
              <a:solidFill>
                <a:schemeClr val="bg1"/>
              </a:solidFill>
              <a:effectLst>
                <a:outerShdw blurRad="1270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73" name="Content Placeholder 11">
            <a:extLst>
              <a:ext uri="{FF2B5EF4-FFF2-40B4-BE49-F238E27FC236}">
                <a16:creationId xmlns:a16="http://schemas.microsoft.com/office/drawing/2014/main" id="{DBBB1846-1072-4194-8A74-837798FBD263}"/>
              </a:ext>
            </a:extLst>
          </p:cNvPr>
          <p:cNvSpPr txBox="1">
            <a:spLocks/>
          </p:cNvSpPr>
          <p:nvPr/>
        </p:nvSpPr>
        <p:spPr>
          <a:xfrm>
            <a:off x="3728837" y="772138"/>
            <a:ext cx="2187811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Possible drone images</a:t>
            </a:r>
          </a:p>
        </p:txBody>
      </p:sp>
      <p:sp>
        <p:nvSpPr>
          <p:cNvPr id="74" name="Content Placeholder 11">
            <a:extLst>
              <a:ext uri="{FF2B5EF4-FFF2-40B4-BE49-F238E27FC236}">
                <a16:creationId xmlns:a16="http://schemas.microsoft.com/office/drawing/2014/main" id="{B2213465-63B4-46D1-9E3A-29D9D579C084}"/>
              </a:ext>
            </a:extLst>
          </p:cNvPr>
          <p:cNvSpPr txBox="1">
            <a:spLocks/>
          </p:cNvSpPr>
          <p:nvPr/>
        </p:nvSpPr>
        <p:spPr>
          <a:xfrm>
            <a:off x="6639920" y="772138"/>
            <a:ext cx="2257651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Possible close-up images</a:t>
            </a:r>
          </a:p>
        </p:txBody>
      </p:sp>
      <p:sp>
        <p:nvSpPr>
          <p:cNvPr id="75" name="Content Placeholder 11">
            <a:extLst>
              <a:ext uri="{FF2B5EF4-FFF2-40B4-BE49-F238E27FC236}">
                <a16:creationId xmlns:a16="http://schemas.microsoft.com/office/drawing/2014/main" id="{6023962A-A080-4CC9-944A-CE294B0D2E7A}"/>
              </a:ext>
            </a:extLst>
          </p:cNvPr>
          <p:cNvSpPr txBox="1">
            <a:spLocks/>
          </p:cNvSpPr>
          <p:nvPr/>
        </p:nvSpPr>
        <p:spPr>
          <a:xfrm>
            <a:off x="9519027" y="772138"/>
            <a:ext cx="2339910" cy="83127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None/>
              <a:defRPr sz="16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n w="9525">
                  <a:noFill/>
                </a:ln>
                <a:solidFill>
                  <a:schemeClr val="bg1"/>
                </a:solidFill>
                <a:effectLst>
                  <a:outerShdw blurRad="127000" dir="5400000" algn="ctr" rotWithShape="0">
                    <a:schemeClr val="tx1"/>
                  </a:outerShdw>
                </a:effectLst>
              </a:rPr>
              <a:t>Possible vegetation analysis results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4D84DB4D-8069-48D9-B82A-22479BDF547A}"/>
              </a:ext>
            </a:extLst>
          </p:cNvPr>
          <p:cNvSpPr/>
          <p:nvPr/>
        </p:nvSpPr>
        <p:spPr>
          <a:xfrm>
            <a:off x="8897571" y="1305650"/>
            <a:ext cx="451294" cy="831273"/>
          </a:xfrm>
          <a:prstGeom prst="rightArrow">
            <a:avLst>
              <a:gd name="adj1" fmla="val 50000"/>
              <a:gd name="adj2" fmla="val 569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38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Generative model</a:t>
            </a:r>
          </a:p>
        </p:txBody>
      </p:sp>
      <p:sp>
        <p:nvSpPr>
          <p:cNvPr id="7" name="Tekstipal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10513426" cy="2419855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Generates data points that follow an approximate distribution of real data</a:t>
            </a:r>
          </a:p>
        </p:txBody>
      </p:sp>
      <p:pic>
        <p:nvPicPr>
          <p:cNvPr id="8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569CE3-A3B4-4515-B337-892078C24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6CD593-7160-4B2B-9039-4E34B3C2D772}"/>
              </a:ext>
            </a:extLst>
          </p:cNvPr>
          <p:cNvSpPr/>
          <p:nvPr/>
        </p:nvSpPr>
        <p:spPr>
          <a:xfrm>
            <a:off x="4603061" y="31359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C87EA-6A24-4DBA-8748-EC9AC9C41A4A}"/>
              </a:ext>
            </a:extLst>
          </p:cNvPr>
          <p:cNvSpPr/>
          <p:nvPr/>
        </p:nvSpPr>
        <p:spPr>
          <a:xfrm>
            <a:off x="4679261" y="32121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A30BA-19E1-4CDD-8D3D-F4C73273F857}"/>
              </a:ext>
            </a:extLst>
          </p:cNvPr>
          <p:cNvSpPr/>
          <p:nvPr/>
        </p:nvSpPr>
        <p:spPr>
          <a:xfrm>
            <a:off x="4755461" y="32883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43DDFA-1968-49A6-9F63-784D043902EB}"/>
              </a:ext>
            </a:extLst>
          </p:cNvPr>
          <p:cNvSpPr/>
          <p:nvPr/>
        </p:nvSpPr>
        <p:spPr>
          <a:xfrm>
            <a:off x="4340934" y="3522539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0301AB-9054-4B55-8A65-39A2620C59A8}"/>
              </a:ext>
            </a:extLst>
          </p:cNvPr>
          <p:cNvSpPr/>
          <p:nvPr/>
        </p:nvSpPr>
        <p:spPr>
          <a:xfrm>
            <a:off x="3283659" y="3250207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5CE6DA7-BAF2-45CD-8A3D-D50904DE9EAE}"/>
              </a:ext>
            </a:extLst>
          </p:cNvPr>
          <p:cNvSpPr/>
          <p:nvPr/>
        </p:nvSpPr>
        <p:spPr>
          <a:xfrm>
            <a:off x="7943850" y="31359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6D7A916-871A-4F4E-A8D8-86ACC5CAF401}"/>
              </a:ext>
            </a:extLst>
          </p:cNvPr>
          <p:cNvSpPr/>
          <p:nvPr/>
        </p:nvSpPr>
        <p:spPr>
          <a:xfrm>
            <a:off x="8020050" y="32121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2A0120-61BE-4204-9F56-71939E260DAF}"/>
              </a:ext>
            </a:extLst>
          </p:cNvPr>
          <p:cNvSpPr/>
          <p:nvPr/>
        </p:nvSpPr>
        <p:spPr>
          <a:xfrm>
            <a:off x="8096250" y="3288307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74" name="Subtitle 7">
            <a:extLst>
              <a:ext uri="{FF2B5EF4-FFF2-40B4-BE49-F238E27FC236}">
                <a16:creationId xmlns:a16="http://schemas.microsoft.com/office/drawing/2014/main" id="{34F84103-3B7A-4FA5-A5AC-AD07CD425220}"/>
              </a:ext>
            </a:extLst>
          </p:cNvPr>
          <p:cNvSpPr txBox="1">
            <a:spLocks/>
          </p:cNvSpPr>
          <p:nvPr/>
        </p:nvSpPr>
        <p:spPr>
          <a:xfrm>
            <a:off x="5886193" y="3312385"/>
            <a:ext cx="2057657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approximates</a:t>
            </a: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DEA1EB5B-20DF-49B8-A2DD-5E73FAE8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61" y="4320428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53029C8-99D4-4859-BC1A-C333E64CD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187" y="4155082"/>
            <a:ext cx="572613" cy="556355"/>
          </a:xfrm>
          <a:prstGeom prst="rect">
            <a:avLst/>
          </a:prstGeom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403EF58F-2693-4860-8B7B-6BD159AD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86" y="4284563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8E93A0-86AC-454B-9D12-E7C28B431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34" y="4155082"/>
            <a:ext cx="567193" cy="556355"/>
          </a:xfrm>
          <a:prstGeom prst="rect">
            <a:avLst/>
          </a:prstGeom>
        </p:spPr>
      </p:pic>
      <p:sp>
        <p:nvSpPr>
          <p:cNvPr id="20" name="Subtitle 7">
            <a:extLst>
              <a:ext uri="{FF2B5EF4-FFF2-40B4-BE49-F238E27FC236}">
                <a16:creationId xmlns:a16="http://schemas.microsoft.com/office/drawing/2014/main" id="{880A906C-3432-4F16-B55C-D69A5C184522}"/>
              </a:ext>
            </a:extLst>
          </p:cNvPr>
          <p:cNvSpPr txBox="1">
            <a:spLocks/>
          </p:cNvSpPr>
          <p:nvPr/>
        </p:nvSpPr>
        <p:spPr>
          <a:xfrm>
            <a:off x="2820043" y="3972306"/>
            <a:ext cx="2057657" cy="10155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Generative model</a:t>
            </a:r>
          </a:p>
        </p:txBody>
      </p:sp>
    </p:spTree>
    <p:extLst>
      <p:ext uri="{BB962C8B-B14F-4D97-AF65-F5344CB8AC3E}">
        <p14:creationId xmlns:p14="http://schemas.microsoft.com/office/powerpoint/2010/main" val="70049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Conditional generative model</a:t>
            </a:r>
          </a:p>
        </p:txBody>
      </p:sp>
      <p:sp>
        <p:nvSpPr>
          <p:cNvPr id="7" name="Tekstipal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10513426" cy="1281641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A conditional generative model randomly generates data points that follow an approximate conditional distribution of real data</a:t>
            </a:r>
          </a:p>
        </p:txBody>
      </p:sp>
      <p:pic>
        <p:nvPicPr>
          <p:cNvPr id="8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569CE3-A3B4-4515-B337-892078C24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6CD593-7160-4B2B-9039-4E34B3C2D772}"/>
              </a:ext>
            </a:extLst>
          </p:cNvPr>
          <p:cNvSpPr/>
          <p:nvPr/>
        </p:nvSpPr>
        <p:spPr>
          <a:xfrm>
            <a:off x="4593536" y="38753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C87EA-6A24-4DBA-8748-EC9AC9C41A4A}"/>
              </a:ext>
            </a:extLst>
          </p:cNvPr>
          <p:cNvSpPr/>
          <p:nvPr/>
        </p:nvSpPr>
        <p:spPr>
          <a:xfrm>
            <a:off x="4669736" y="39515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A30BA-19E1-4CDD-8D3D-F4C73273F857}"/>
              </a:ext>
            </a:extLst>
          </p:cNvPr>
          <p:cNvSpPr/>
          <p:nvPr/>
        </p:nvSpPr>
        <p:spPr>
          <a:xfrm>
            <a:off x="4745936" y="40277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43DDFA-1968-49A6-9F63-784D043902EB}"/>
              </a:ext>
            </a:extLst>
          </p:cNvPr>
          <p:cNvSpPr/>
          <p:nvPr/>
        </p:nvSpPr>
        <p:spPr>
          <a:xfrm>
            <a:off x="4331409" y="4261957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0301AB-9054-4B55-8A65-39A2620C59A8}"/>
              </a:ext>
            </a:extLst>
          </p:cNvPr>
          <p:cNvSpPr/>
          <p:nvPr/>
        </p:nvSpPr>
        <p:spPr>
          <a:xfrm>
            <a:off x="3274134" y="3989625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5CE6DA7-BAF2-45CD-8A3D-D50904DE9EAE}"/>
              </a:ext>
            </a:extLst>
          </p:cNvPr>
          <p:cNvSpPr/>
          <p:nvPr/>
        </p:nvSpPr>
        <p:spPr>
          <a:xfrm>
            <a:off x="7934325" y="38753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6D7A916-871A-4F4E-A8D8-86ACC5CAF401}"/>
              </a:ext>
            </a:extLst>
          </p:cNvPr>
          <p:cNvSpPr/>
          <p:nvPr/>
        </p:nvSpPr>
        <p:spPr>
          <a:xfrm>
            <a:off x="8010525" y="39515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2A0120-61BE-4204-9F56-71939E260DAF}"/>
              </a:ext>
            </a:extLst>
          </p:cNvPr>
          <p:cNvSpPr/>
          <p:nvPr/>
        </p:nvSpPr>
        <p:spPr>
          <a:xfrm>
            <a:off x="8086725" y="402772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74" name="Subtitle 7">
            <a:extLst>
              <a:ext uri="{FF2B5EF4-FFF2-40B4-BE49-F238E27FC236}">
                <a16:creationId xmlns:a16="http://schemas.microsoft.com/office/drawing/2014/main" id="{34F84103-3B7A-4FA5-A5AC-AD07CD425220}"/>
              </a:ext>
            </a:extLst>
          </p:cNvPr>
          <p:cNvSpPr txBox="1">
            <a:spLocks/>
          </p:cNvSpPr>
          <p:nvPr/>
        </p:nvSpPr>
        <p:spPr>
          <a:xfrm>
            <a:off x="5876668" y="4051803"/>
            <a:ext cx="2057657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approximates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4E5CDA2-9FFB-4A2C-8299-876B24597798}"/>
              </a:ext>
            </a:extLst>
          </p:cNvPr>
          <p:cNvSpPr/>
          <p:nvPr/>
        </p:nvSpPr>
        <p:spPr>
          <a:xfrm rot="5400000">
            <a:off x="8373016" y="3662424"/>
            <a:ext cx="33229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7674DAD-45FC-4D7D-9294-F8F3981173CF}"/>
              </a:ext>
            </a:extLst>
          </p:cNvPr>
          <p:cNvSpPr/>
          <p:nvPr/>
        </p:nvSpPr>
        <p:spPr>
          <a:xfrm rot="5400000">
            <a:off x="3631698" y="3681474"/>
            <a:ext cx="370391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5AB6B3-EDD7-4548-9FE5-17F0A7ABA505}"/>
              </a:ext>
            </a:extLst>
          </p:cNvPr>
          <p:cNvSpPr/>
          <p:nvPr/>
        </p:nvSpPr>
        <p:spPr>
          <a:xfrm rot="5400000">
            <a:off x="6113218" y="1282094"/>
            <a:ext cx="121860" cy="47967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DEC96-E542-4201-9D01-C3603A12468E}"/>
              </a:ext>
            </a:extLst>
          </p:cNvPr>
          <p:cNvSpPr/>
          <p:nvPr/>
        </p:nvSpPr>
        <p:spPr>
          <a:xfrm>
            <a:off x="6041576" y="3432557"/>
            <a:ext cx="140149" cy="3088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6FAE6C-06ED-4063-A2C0-0A052077BF17}"/>
              </a:ext>
            </a:extLst>
          </p:cNvPr>
          <p:cNvSpPr/>
          <p:nvPr/>
        </p:nvSpPr>
        <p:spPr>
          <a:xfrm>
            <a:off x="5426868" y="2542379"/>
            <a:ext cx="1204913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8A39A1-3EFD-458E-82D5-6954BA710ED2}"/>
              </a:ext>
            </a:extLst>
          </p:cNvPr>
          <p:cNvSpPr/>
          <p:nvPr/>
        </p:nvSpPr>
        <p:spPr>
          <a:xfrm>
            <a:off x="5503068" y="2618579"/>
            <a:ext cx="1204913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287693-F7FE-4EE8-A131-BA2862AEC068}"/>
              </a:ext>
            </a:extLst>
          </p:cNvPr>
          <p:cNvSpPr/>
          <p:nvPr/>
        </p:nvSpPr>
        <p:spPr>
          <a:xfrm>
            <a:off x="5579268" y="2694779"/>
            <a:ext cx="1204913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Condition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6CF28F0F-AC03-4993-BBF1-982B8607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29" y="5092099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86D9E82-7A8F-4551-A9CB-09229EDD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055" y="4926753"/>
            <a:ext cx="572613" cy="556355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A5C2FA2-4648-483E-AAE6-EEEC01B1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4" y="5056234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151D73-7F10-4CB6-B81F-84F5B2723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002" y="4926753"/>
            <a:ext cx="567193" cy="5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9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Conditional generative model</a:t>
            </a:r>
          </a:p>
        </p:txBody>
      </p:sp>
      <p:sp>
        <p:nvSpPr>
          <p:cNvPr id="7" name="Tekstipal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10513426" cy="1281641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The condition can be a function of the data</a:t>
            </a:r>
          </a:p>
        </p:txBody>
      </p:sp>
      <p:pic>
        <p:nvPicPr>
          <p:cNvPr id="8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569CE3-A3B4-4515-B337-892078C24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6CD593-7160-4B2B-9039-4E34B3C2D772}"/>
              </a:ext>
            </a:extLst>
          </p:cNvPr>
          <p:cNvSpPr/>
          <p:nvPr/>
        </p:nvSpPr>
        <p:spPr>
          <a:xfrm>
            <a:off x="4593536" y="35041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C87EA-6A24-4DBA-8748-EC9AC9C41A4A}"/>
              </a:ext>
            </a:extLst>
          </p:cNvPr>
          <p:cNvSpPr/>
          <p:nvPr/>
        </p:nvSpPr>
        <p:spPr>
          <a:xfrm>
            <a:off x="4669736" y="35803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A30BA-19E1-4CDD-8D3D-F4C73273F857}"/>
              </a:ext>
            </a:extLst>
          </p:cNvPr>
          <p:cNvSpPr/>
          <p:nvPr/>
        </p:nvSpPr>
        <p:spPr>
          <a:xfrm>
            <a:off x="4745936" y="36565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43DDFA-1968-49A6-9F63-784D043902EB}"/>
              </a:ext>
            </a:extLst>
          </p:cNvPr>
          <p:cNvSpPr/>
          <p:nvPr/>
        </p:nvSpPr>
        <p:spPr>
          <a:xfrm>
            <a:off x="4331409" y="3890747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0301AB-9054-4B55-8A65-39A2620C59A8}"/>
              </a:ext>
            </a:extLst>
          </p:cNvPr>
          <p:cNvSpPr/>
          <p:nvPr/>
        </p:nvSpPr>
        <p:spPr>
          <a:xfrm>
            <a:off x="3271204" y="3618415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5CE6DA7-BAF2-45CD-8A3D-D50904DE9EAE}"/>
              </a:ext>
            </a:extLst>
          </p:cNvPr>
          <p:cNvSpPr/>
          <p:nvPr/>
        </p:nvSpPr>
        <p:spPr>
          <a:xfrm>
            <a:off x="7934325" y="35041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6D7A916-871A-4F4E-A8D8-86ACC5CAF401}"/>
              </a:ext>
            </a:extLst>
          </p:cNvPr>
          <p:cNvSpPr/>
          <p:nvPr/>
        </p:nvSpPr>
        <p:spPr>
          <a:xfrm>
            <a:off x="8010525" y="35803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2A0120-61BE-4204-9F56-71939E260DAF}"/>
              </a:ext>
            </a:extLst>
          </p:cNvPr>
          <p:cNvSpPr/>
          <p:nvPr/>
        </p:nvSpPr>
        <p:spPr>
          <a:xfrm>
            <a:off x="8086725" y="3656515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74" name="Subtitle 7">
            <a:extLst>
              <a:ext uri="{FF2B5EF4-FFF2-40B4-BE49-F238E27FC236}">
                <a16:creationId xmlns:a16="http://schemas.microsoft.com/office/drawing/2014/main" id="{34F84103-3B7A-4FA5-A5AC-AD07CD425220}"/>
              </a:ext>
            </a:extLst>
          </p:cNvPr>
          <p:cNvSpPr txBox="1">
            <a:spLocks/>
          </p:cNvSpPr>
          <p:nvPr/>
        </p:nvSpPr>
        <p:spPr>
          <a:xfrm>
            <a:off x="5876668" y="3680593"/>
            <a:ext cx="2057657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approximates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7674DAD-45FC-4D7D-9294-F8F3981173CF}"/>
              </a:ext>
            </a:extLst>
          </p:cNvPr>
          <p:cNvSpPr/>
          <p:nvPr/>
        </p:nvSpPr>
        <p:spPr>
          <a:xfrm rot="5400000">
            <a:off x="3624216" y="3310264"/>
            <a:ext cx="370392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ubtitle 7">
            <a:extLst>
              <a:ext uri="{FF2B5EF4-FFF2-40B4-BE49-F238E27FC236}">
                <a16:creationId xmlns:a16="http://schemas.microsoft.com/office/drawing/2014/main" id="{850761F6-4620-49C9-B098-93564956C2EB}"/>
              </a:ext>
            </a:extLst>
          </p:cNvPr>
          <p:cNvSpPr txBox="1">
            <a:spLocks/>
          </p:cNvSpPr>
          <p:nvPr/>
        </p:nvSpPr>
        <p:spPr>
          <a:xfrm>
            <a:off x="3476375" y="2789113"/>
            <a:ext cx="2470551" cy="468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Condition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5AB6B3-EDD7-4548-9FE5-17F0A7ABA505}"/>
              </a:ext>
            </a:extLst>
          </p:cNvPr>
          <p:cNvSpPr/>
          <p:nvPr/>
        </p:nvSpPr>
        <p:spPr>
          <a:xfrm rot="5400000">
            <a:off x="4977542" y="2109338"/>
            <a:ext cx="128565" cy="2406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AC68A1-6093-45C9-9D36-B1880CC1DEAC}"/>
              </a:ext>
            </a:extLst>
          </p:cNvPr>
          <p:cNvSpPr/>
          <p:nvPr/>
        </p:nvSpPr>
        <p:spPr>
          <a:xfrm>
            <a:off x="8462962" y="3248024"/>
            <a:ext cx="109538" cy="3322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B1F2EA-5D64-4B75-A91D-0B9F59A68A80}"/>
              </a:ext>
            </a:extLst>
          </p:cNvPr>
          <p:cNvSpPr/>
          <p:nvPr/>
        </p:nvSpPr>
        <p:spPr>
          <a:xfrm>
            <a:off x="5762976" y="2913946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9C3A68-8919-487A-B4AA-A02A2DE9B55C}"/>
              </a:ext>
            </a:extLst>
          </p:cNvPr>
          <p:cNvSpPr/>
          <p:nvPr/>
        </p:nvSpPr>
        <p:spPr>
          <a:xfrm>
            <a:off x="5762976" y="2917771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Classify</a:t>
            </a:r>
          </a:p>
          <a:p>
            <a:pPr algn="ctr"/>
            <a:r>
              <a:rPr lang="fi-FI">
                <a:solidFill>
                  <a:schemeClr val="tx1"/>
                </a:solidFill>
              </a:rPr>
              <a:t>fruit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B5EC312B-968C-4CB1-9EFA-733BEA09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36" y="4688636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82601F-3287-4C77-BD03-5352B6919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62" y="4523290"/>
            <a:ext cx="572613" cy="556355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5C6343A9-DFF7-4653-9C6B-900922FA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61" y="4652771"/>
            <a:ext cx="439348" cy="3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D4E961-F1DA-4C5D-B947-0C8D54C27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609" y="4523290"/>
            <a:ext cx="567193" cy="556355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11546017-2C0E-429F-B39E-80ED54E90D0D}"/>
              </a:ext>
            </a:extLst>
          </p:cNvPr>
          <p:cNvSpPr/>
          <p:nvPr/>
        </p:nvSpPr>
        <p:spPr>
          <a:xfrm rot="10800000">
            <a:off x="6949672" y="3159862"/>
            <a:ext cx="1622827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2160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9" y="446775"/>
            <a:ext cx="11008727" cy="715160"/>
          </a:xfrm>
        </p:spPr>
        <p:txBody>
          <a:bodyPr>
            <a:normAutofit/>
          </a:bodyPr>
          <a:lstStyle/>
          <a:p>
            <a:pPr algn="ctr"/>
            <a:r>
              <a:rPr lang="fi-FI"/>
              <a:t>Generative super resolution</a:t>
            </a:r>
          </a:p>
        </p:txBody>
      </p:sp>
      <p:sp>
        <p:nvSpPr>
          <p:cNvPr id="7" name="Tekstipal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10513426" cy="1281641"/>
          </a:xfrm>
        </p:spPr>
        <p:txBody>
          <a:bodyPr numCol="1">
            <a:normAutofit/>
          </a:bodyPr>
          <a:lstStyle/>
          <a:p>
            <a:r>
              <a:rPr lang="fi-FI">
                <a:latin typeface="+mn-lt"/>
              </a:rPr>
              <a:t>Fake data is conditioned on low-pass filtered (blurred) real data</a:t>
            </a:r>
          </a:p>
        </p:txBody>
      </p:sp>
      <p:pic>
        <p:nvPicPr>
          <p:cNvPr id="8" name="Content Placeholder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569CE3-A3B4-4515-B337-892078C24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5" y="5713626"/>
            <a:ext cx="2470551" cy="715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6CD593-7160-4B2B-9039-4E34B3C2D772}"/>
              </a:ext>
            </a:extLst>
          </p:cNvPr>
          <p:cNvSpPr/>
          <p:nvPr/>
        </p:nvSpPr>
        <p:spPr>
          <a:xfrm>
            <a:off x="4535192" y="47755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C87EA-6A24-4DBA-8748-EC9AC9C41A4A}"/>
              </a:ext>
            </a:extLst>
          </p:cNvPr>
          <p:cNvSpPr/>
          <p:nvPr/>
        </p:nvSpPr>
        <p:spPr>
          <a:xfrm>
            <a:off x="4611392" y="48517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A30BA-19E1-4CDD-8D3D-F4C73273F857}"/>
              </a:ext>
            </a:extLst>
          </p:cNvPr>
          <p:cNvSpPr/>
          <p:nvPr/>
        </p:nvSpPr>
        <p:spPr>
          <a:xfrm>
            <a:off x="4687592" y="49279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Fake data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43DDFA-1968-49A6-9F63-784D043902EB}"/>
              </a:ext>
            </a:extLst>
          </p:cNvPr>
          <p:cNvSpPr/>
          <p:nvPr/>
        </p:nvSpPr>
        <p:spPr>
          <a:xfrm>
            <a:off x="4273065" y="5162160"/>
            <a:ext cx="341070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0301AB-9054-4B55-8A65-39A2620C59A8}"/>
              </a:ext>
            </a:extLst>
          </p:cNvPr>
          <p:cNvSpPr/>
          <p:nvPr/>
        </p:nvSpPr>
        <p:spPr>
          <a:xfrm>
            <a:off x="3212860" y="4889828"/>
            <a:ext cx="1057275" cy="7905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/>
              <a:t>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5CE6DA7-BAF2-45CD-8A3D-D50904DE9EAE}"/>
              </a:ext>
            </a:extLst>
          </p:cNvPr>
          <p:cNvSpPr/>
          <p:nvPr/>
        </p:nvSpPr>
        <p:spPr>
          <a:xfrm>
            <a:off x="7875981" y="47755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6D7A916-871A-4F4E-A8D8-86ACC5CAF401}"/>
              </a:ext>
            </a:extLst>
          </p:cNvPr>
          <p:cNvSpPr/>
          <p:nvPr/>
        </p:nvSpPr>
        <p:spPr>
          <a:xfrm>
            <a:off x="7952181" y="48517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2A0120-61BE-4204-9F56-71939E260DAF}"/>
              </a:ext>
            </a:extLst>
          </p:cNvPr>
          <p:cNvSpPr/>
          <p:nvPr/>
        </p:nvSpPr>
        <p:spPr>
          <a:xfrm>
            <a:off x="8028381" y="4927928"/>
            <a:ext cx="1057275" cy="79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Real data</a:t>
            </a:r>
          </a:p>
        </p:txBody>
      </p:sp>
      <p:sp>
        <p:nvSpPr>
          <p:cNvPr id="74" name="Subtitle 7">
            <a:extLst>
              <a:ext uri="{FF2B5EF4-FFF2-40B4-BE49-F238E27FC236}">
                <a16:creationId xmlns:a16="http://schemas.microsoft.com/office/drawing/2014/main" id="{34F84103-3B7A-4FA5-A5AC-AD07CD425220}"/>
              </a:ext>
            </a:extLst>
          </p:cNvPr>
          <p:cNvSpPr txBox="1">
            <a:spLocks/>
          </p:cNvSpPr>
          <p:nvPr/>
        </p:nvSpPr>
        <p:spPr>
          <a:xfrm>
            <a:off x="5818324" y="4952006"/>
            <a:ext cx="2057657" cy="6902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approximates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7674DAD-45FC-4D7D-9294-F8F3981173CF}"/>
              </a:ext>
            </a:extLst>
          </p:cNvPr>
          <p:cNvSpPr/>
          <p:nvPr/>
        </p:nvSpPr>
        <p:spPr>
          <a:xfrm rot="5400000">
            <a:off x="3584737" y="4580227"/>
            <a:ext cx="351809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5AB6B3-EDD7-4548-9FE5-17F0A7ABA505}"/>
              </a:ext>
            </a:extLst>
          </p:cNvPr>
          <p:cNvSpPr/>
          <p:nvPr/>
        </p:nvSpPr>
        <p:spPr>
          <a:xfrm rot="5400000">
            <a:off x="5143499" y="3117577"/>
            <a:ext cx="114299" cy="29336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AC68A1-6093-45C9-9D36-B1880CC1DEAC}"/>
              </a:ext>
            </a:extLst>
          </p:cNvPr>
          <p:cNvSpPr/>
          <p:nvPr/>
        </p:nvSpPr>
        <p:spPr>
          <a:xfrm>
            <a:off x="8404618" y="4528661"/>
            <a:ext cx="106492" cy="3230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B1F2EA-5D64-4B75-A91D-0B9F59A68A80}"/>
              </a:ext>
            </a:extLst>
          </p:cNvPr>
          <p:cNvSpPr/>
          <p:nvPr/>
        </p:nvSpPr>
        <p:spPr>
          <a:xfrm>
            <a:off x="5704632" y="4185359"/>
            <a:ext cx="1209675" cy="7905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9C3A68-8919-487A-B4AA-A02A2DE9B55C}"/>
              </a:ext>
            </a:extLst>
          </p:cNvPr>
          <p:cNvSpPr/>
          <p:nvPr/>
        </p:nvSpPr>
        <p:spPr>
          <a:xfrm>
            <a:off x="5704632" y="4189184"/>
            <a:ext cx="1225255" cy="7905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Low-pass</a:t>
            </a:r>
          </a:p>
          <a:p>
            <a:pPr algn="ctr"/>
            <a:r>
              <a:rPr lang="fi-FI">
                <a:solidFill>
                  <a:schemeClr val="tx1"/>
                </a:solidFill>
              </a:rPr>
              <a:t>filter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1682A6-E528-49B1-9EE2-2FE140C9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07" y="2389730"/>
            <a:ext cx="2154154" cy="20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B8E8EA-213C-4F96-B966-B6522707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12" y="2402531"/>
            <a:ext cx="2143925" cy="20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5997F83B-C3B4-4140-86BC-39EEE7A608A1}"/>
              </a:ext>
            </a:extLst>
          </p:cNvPr>
          <p:cNvSpPr/>
          <p:nvPr/>
        </p:nvSpPr>
        <p:spPr>
          <a:xfrm rot="10800000">
            <a:off x="6914305" y="4457687"/>
            <a:ext cx="1596805" cy="24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ubtitle 7">
            <a:extLst>
              <a:ext uri="{FF2B5EF4-FFF2-40B4-BE49-F238E27FC236}">
                <a16:creationId xmlns:a16="http://schemas.microsoft.com/office/drawing/2014/main" id="{850761F6-4620-49C9-B098-93564956C2EB}"/>
              </a:ext>
            </a:extLst>
          </p:cNvPr>
          <p:cNvSpPr txBox="1">
            <a:spLocks/>
          </p:cNvSpPr>
          <p:nvPr/>
        </p:nvSpPr>
        <p:spPr>
          <a:xfrm>
            <a:off x="3733799" y="2034258"/>
            <a:ext cx="1934868" cy="468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322396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äotsikko">
            <a:extLst>
              <a:ext uri="{FF2B5EF4-FFF2-40B4-BE49-F238E27FC236}">
                <a16:creationId xmlns:a16="http://schemas.microsoft.com/office/drawing/2014/main" id="{77F8F166-C49E-4D82-B163-5DFD80B08F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75069" y="446775"/>
            <a:ext cx="11008727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12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/>
              <a:t>Toy problem statement</a:t>
            </a:r>
          </a:p>
        </p:txBody>
      </p:sp>
      <p:sp>
        <p:nvSpPr>
          <p:cNvPr id="10" name="Tekstipalsta">
            <a:extLst>
              <a:ext uri="{FF2B5EF4-FFF2-40B4-BE49-F238E27FC236}">
                <a16:creationId xmlns:a16="http://schemas.microsoft.com/office/drawing/2014/main" id="{FB875042-0E48-4D9A-BE65-209EDE9E7B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7971" y="1260738"/>
            <a:ext cx="5518029" cy="4320911"/>
          </a:xfrm>
        </p:spPr>
        <p:txBody>
          <a:bodyPr numCol="1">
            <a:normAutofit fontScale="92500"/>
          </a:bodyPr>
          <a:lstStyle/>
          <a:p>
            <a:r>
              <a:rPr lang="fi-FI">
                <a:latin typeface="+mn-lt"/>
              </a:rPr>
              <a:t>Acquire training images of lawns with various degrees of vegetation cover</a:t>
            </a:r>
          </a:p>
          <a:p>
            <a:r>
              <a:rPr lang="fi-FI">
                <a:latin typeface="+mn-lt"/>
              </a:rPr>
              <a:t>Train a generative model on the data</a:t>
            </a:r>
          </a:p>
          <a:p>
            <a:pPr lvl="1"/>
            <a:r>
              <a:rPr lang="fi-FI">
                <a:latin typeface="+mn-lt"/>
              </a:rPr>
              <a:t>Given a low-resolution image of the lawn as conditioning input, the model shall sample from the approximate distribution of what the lawn might look like at high resolution</a:t>
            </a:r>
          </a:p>
          <a:p>
            <a:pPr lvl="1"/>
            <a:r>
              <a:rPr lang="fi-FI">
                <a:latin typeface="+mn-lt"/>
              </a:rPr>
              <a:t>The model shall be able to handle arbitrarily large images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D906CB0-3B17-4FC6-A17C-BA49FE10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87" y="2507575"/>
            <a:ext cx="2143925" cy="20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644AD9-5971-4CCE-8B8C-95DD61D3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207" y="2497781"/>
            <a:ext cx="2154154" cy="20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7B08604-B0F8-4C31-BCF3-98E15B783261}"/>
              </a:ext>
            </a:extLst>
          </p:cNvPr>
          <p:cNvSpPr/>
          <p:nvPr/>
        </p:nvSpPr>
        <p:spPr>
          <a:xfrm>
            <a:off x="8349412" y="3283233"/>
            <a:ext cx="889838" cy="498192"/>
          </a:xfrm>
          <a:prstGeom prst="rightArrow">
            <a:avLst>
              <a:gd name="adj1" fmla="val 3088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btitle 7">
            <a:extLst>
              <a:ext uri="{FF2B5EF4-FFF2-40B4-BE49-F238E27FC236}">
                <a16:creationId xmlns:a16="http://schemas.microsoft.com/office/drawing/2014/main" id="{34A76A5A-EDFD-45A4-B64B-3B4048B1547A}"/>
              </a:ext>
            </a:extLst>
          </p:cNvPr>
          <p:cNvSpPr txBox="1">
            <a:spLocks/>
          </p:cNvSpPr>
          <p:nvPr/>
        </p:nvSpPr>
        <p:spPr>
          <a:xfrm>
            <a:off x="6079432" y="1988263"/>
            <a:ext cx="5617268" cy="468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9700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212E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2400"/>
              <a:t>Ideally…</a:t>
            </a:r>
          </a:p>
        </p:txBody>
      </p:sp>
    </p:spTree>
    <p:extLst>
      <p:ext uri="{BB962C8B-B14F-4D97-AF65-F5344CB8AC3E}">
        <p14:creationId xmlns:p14="http://schemas.microsoft.com/office/powerpoint/2010/main" val="4247910945"/>
      </p:ext>
    </p:extLst>
  </p:cSld>
  <p:clrMapOvr>
    <a:masterClrMapping/>
  </p:clrMapOvr>
</p:sld>
</file>

<file path=ppt/theme/theme1.xml><?xml version="1.0" encoding="utf-8"?>
<a:theme xmlns:a="http://schemas.openxmlformats.org/drawingml/2006/main" name="HAMK_ppt_pohja_16-9">
  <a:themeElements>
    <a:clrScheme name="HAMK">
      <a:dk1>
        <a:sysClr val="windowText" lastClr="000000"/>
      </a:dk1>
      <a:lt1>
        <a:sysClr val="window" lastClr="FFFFFF"/>
      </a:lt1>
      <a:dk2>
        <a:srgbClr val="005E82"/>
      </a:dk2>
      <a:lt2>
        <a:srgbClr val="E7E6E6"/>
      </a:lt2>
      <a:accent1>
        <a:srgbClr val="16BECF"/>
      </a:accent1>
      <a:accent2>
        <a:srgbClr val="ABD1DD"/>
      </a:accent2>
      <a:accent3>
        <a:srgbClr val="D8E9EE"/>
      </a:accent3>
      <a:accent4>
        <a:srgbClr val="7BAFBC"/>
      </a:accent4>
      <a:accent5>
        <a:srgbClr val="16BECF"/>
      </a:accent5>
      <a:accent6>
        <a:srgbClr val="ABD1DD"/>
      </a:accent6>
      <a:hlink>
        <a:srgbClr val="9700B0"/>
      </a:hlink>
      <a:folHlink>
        <a:srgbClr val="7BAFB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MK Bio esityspohja.potx" id="{E26CF3C2-2C17-4B92-B33B-071178818192}" vid="{C697F95B-31F6-4BFC-87CD-083B7DC3E9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F9CD0213A943E4BBC0D4823BC650B37" ma:contentTypeVersion="5" ma:contentTypeDescription="Luo uusi asiakirja." ma:contentTypeScope="" ma:versionID="91e0c6d6c98bd87f662bc5bd82653579">
  <xsd:schema xmlns:xsd="http://www.w3.org/2001/XMLSchema" xmlns:xs="http://www.w3.org/2001/XMLSchema" xmlns:p="http://schemas.microsoft.com/office/2006/metadata/properties" xmlns:ns1="http://schemas.microsoft.com/sharepoint/v3" xmlns:ns2="304702af-df1a-4cc9-9c99-8a93ec1bcd1a" xmlns:ns3="8c06a4f4-4dd4-453e-8d91-141794537537" xmlns:ns4="1e6f54fb-608f-4e10-8442-18ca652ed4f0" targetNamespace="http://schemas.microsoft.com/office/2006/metadata/properties" ma:root="true" ma:fieldsID="1fbba8bfd412a9ba44019a5b297f3048" ns1:_="" ns2:_="" ns3:_="" ns4:_="">
    <xsd:import namespace="http://schemas.microsoft.com/sharepoint/v3"/>
    <xsd:import namespace="304702af-df1a-4cc9-9c99-8a93ec1bcd1a"/>
    <xsd:import namespace="8c06a4f4-4dd4-453e-8d91-141794537537"/>
    <xsd:import namespace="1e6f54fb-608f-4e10-8442-18ca652ed4f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702af-df1a-4cc9-9c99-8a93ec1bc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06a4f4-4dd4-453e-8d91-141794537537" elementFormDefault="qualified">
    <xsd:import namespace="http://schemas.microsoft.com/office/2006/documentManagement/types"/>
    <xsd:import namespace="http://schemas.microsoft.com/office/infopath/2007/PartnerControls"/>
    <xsd:element name="SharingHintHash" ma:index="11" nillable="true" ma:displayName="Jakamisvihjeen hajautus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f54fb-608f-4e10-8442-18ca652ed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CE9918-6A31-4166-BFED-7E5233F37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909F43-F807-4A06-8992-ABB7B074A1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4702af-df1a-4cc9-9c99-8a93ec1bcd1a"/>
    <ds:schemaRef ds:uri="8c06a4f4-4dd4-453e-8d91-141794537537"/>
    <ds:schemaRef ds:uri="1e6f54fb-608f-4e10-8442-18ca652ed4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783EB5-91CF-4DE7-9152-43AB43EF29DF}">
  <ds:schemaRefs>
    <ds:schemaRef ds:uri="304702af-df1a-4cc9-9c99-8a93ec1bcd1a"/>
    <ds:schemaRef ds:uri="1e6f54fb-608f-4e10-8442-18ca652ed4f0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8c06a4f4-4dd4-453e-8d91-141794537537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HAMK+Smart+esityspohja</Template>
  <TotalTime>1188</TotalTime>
  <Words>843</Words>
  <Application>Microsoft Office PowerPoint</Application>
  <PresentationFormat>Widescreen</PresentationFormat>
  <Paragraphs>152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Roboto</vt:lpstr>
      <vt:lpstr>HAMK_ppt_pohja_16-9</vt:lpstr>
      <vt:lpstr>Generative adversarial networks for agricultural image generation and generative super resolution</vt:lpstr>
      <vt:lpstr>Vegetation remote sensing</vt:lpstr>
      <vt:lpstr>PowerPoint Presentation</vt:lpstr>
      <vt:lpstr>PowerPoint Presentation</vt:lpstr>
      <vt:lpstr>Generative model</vt:lpstr>
      <vt:lpstr>Conditional generative model</vt:lpstr>
      <vt:lpstr>Conditional generative model</vt:lpstr>
      <vt:lpstr>Generative super resolution</vt:lpstr>
      <vt:lpstr>PowerPoint Presentation</vt:lpstr>
      <vt:lpstr>PowerPoint Presentation</vt:lpstr>
      <vt:lpstr>Least square generative adversarial network</vt:lpstr>
      <vt:lpstr>Our super-resolution GAN training setup</vt:lpstr>
      <vt:lpstr>Our model design</vt:lpstr>
      <vt:lpstr>Toy problem preliminary results</vt:lpstr>
      <vt:lpstr>Toy problem preliminary results</vt:lpstr>
      <vt:lpstr>Discussion and future work</vt:lpstr>
      <vt:lpstr>Discussion and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HAMK esityspohja</dc:title>
  <dc:creator>Olli Niemitalo</dc:creator>
  <cp:lastModifiedBy>Olli Niemitalo</cp:lastModifiedBy>
  <cp:revision>3</cp:revision>
  <dcterms:created xsi:type="dcterms:W3CDTF">2022-05-17T05:30:30Z</dcterms:created>
  <dcterms:modified xsi:type="dcterms:W3CDTF">2022-05-18T06:44:35Z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0x0101005F9CD0213A943E4BBC0D4823BC650B37</vt:lpwstr>
  </property>
</Properties>
</file>